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8" r:id="rId3"/>
    <p:sldId id="263" r:id="rId4"/>
    <p:sldId id="259" r:id="rId5"/>
    <p:sldId id="303" r:id="rId6"/>
    <p:sldId id="266" r:id="rId7"/>
    <p:sldId id="272" r:id="rId8"/>
    <p:sldId id="273" r:id="rId9"/>
    <p:sldId id="301" r:id="rId10"/>
    <p:sldId id="302" r:id="rId11"/>
    <p:sldId id="300" r:id="rId12"/>
  </p:sldIdLst>
  <p:sldSz cx="12192000" cy="6858000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E7800"/>
    <a:srgbClr val="FFE389"/>
    <a:srgbClr val="AEA82C"/>
    <a:srgbClr val="22CC42"/>
    <a:srgbClr val="CDC637"/>
    <a:srgbClr val="C6EDF6"/>
    <a:srgbClr val="7ED5EA"/>
    <a:srgbClr val="33BCDD"/>
    <a:srgbClr val="1A859E"/>
    <a:srgbClr val="1B8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5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858" y="-1132051"/>
            <a:ext cx="63169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9867" y="1888997"/>
            <a:ext cx="823226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Click="0" advTm="10000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7428" cy="685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848868" y="341376"/>
            <a:ext cx="4789932" cy="1711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68039" y="2930647"/>
            <a:ext cx="7532370" cy="120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75" dirty="0">
                <a:solidFill>
                  <a:srgbClr val="FFC000"/>
                </a:solidFill>
                <a:latin typeface="Trebuchet MS"/>
                <a:cs typeface="Trebuchet MS"/>
              </a:rPr>
              <a:t>Краевая</a:t>
            </a:r>
            <a:r>
              <a:rPr sz="3800" b="1" spc="-125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3800" b="1" spc="105" dirty="0">
                <a:solidFill>
                  <a:srgbClr val="FFC000"/>
                </a:solidFill>
                <a:latin typeface="Trebuchet MS"/>
                <a:cs typeface="Trebuchet MS"/>
              </a:rPr>
              <a:t>программа</a:t>
            </a:r>
            <a:endParaRPr sz="3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3800" b="1" spc="190" dirty="0">
                <a:solidFill>
                  <a:srgbClr val="FFC000"/>
                </a:solidFill>
                <a:latin typeface="Trebuchet MS"/>
                <a:cs typeface="Trebuchet MS"/>
              </a:rPr>
              <a:t>«НАКОПИТЕЛЬНАЯ</a:t>
            </a:r>
            <a:r>
              <a:rPr sz="3800" b="1" spc="-19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3800" b="1" spc="145" dirty="0">
                <a:solidFill>
                  <a:srgbClr val="FFC000"/>
                </a:solidFill>
                <a:latin typeface="Trebuchet MS"/>
                <a:cs typeface="Trebuchet MS"/>
              </a:rPr>
              <a:t>ИПОТЕКА»</a:t>
            </a:r>
            <a:endParaRPr sz="3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47819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6" presetClass="emph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6" presetClass="emph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26" presetClass="emph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26" presetClass="emph" presetSubtype="0" fill="hold" grpId="4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26" presetClass="emph" presetSubtype="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4" grpId="0"/>
      <p:bldP spid="4" grpId="1"/>
      <p:bldP spid="4" grpId="2"/>
      <p:bldP spid="4" grpId="3"/>
      <p:bldP spid="4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" y="3060000"/>
            <a:ext cx="12188953" cy="1196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1" name="Picture 3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5378"/>
          <a:stretch/>
        </p:blipFill>
        <p:spPr bwMode="auto">
          <a:xfrm>
            <a:off x="3638613" y="0"/>
            <a:ext cx="4914774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8534400" y="0"/>
            <a:ext cx="396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8930400" y="0"/>
            <a:ext cx="1128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2819400" y="0"/>
            <a:ext cx="8382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10058400" y="0"/>
            <a:ext cx="9144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1752600" y="0"/>
            <a:ext cx="10668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914400" y="0"/>
            <a:ext cx="8382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10972800" y="0"/>
            <a:ext cx="12192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Отдел\Лада с сервера\ОБЩАЯ\Лада\Лада\НОВАЯ ПРОГРАММА НАКОПИТЕЛЬНАЯ ИПОТЕКА\Методичка\Плакат_а4_rg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91940" b="55381"/>
          <a:stretch/>
        </p:blipFill>
        <p:spPr bwMode="auto">
          <a:xfrm>
            <a:off x="-1" y="0"/>
            <a:ext cx="914401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4"/>
          <p:cNvSpPr txBox="1"/>
          <p:nvPr/>
        </p:nvSpPr>
        <p:spPr>
          <a:xfrm>
            <a:off x="2328289" y="3048000"/>
            <a:ext cx="7532370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8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Краевая программа</a:t>
            </a:r>
          </a:p>
          <a:p>
            <a:pPr marL="12700">
              <a:spcBef>
                <a:spcPts val="200"/>
              </a:spcBef>
            </a:pPr>
            <a:r>
              <a:rPr sz="38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«НАКОПИТЕЛЬНАЯ ИПОТЕКА»</a:t>
            </a:r>
            <a:endParaRPr lang="ru-RU" sz="3800" b="1" spc="2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48" name="Прямоугольник 2047"/>
          <p:cNvSpPr/>
          <p:nvPr/>
        </p:nvSpPr>
        <p:spPr>
          <a:xfrm>
            <a:off x="1079615" y="1230868"/>
            <a:ext cx="2060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145" dirty="0">
                <a:solidFill>
                  <a:srgbClr val="C00000"/>
                </a:solidFill>
                <a:latin typeface="Trebuchet MS"/>
                <a:cs typeface="Trebuchet MS"/>
              </a:rPr>
              <a:t>Свое жилье?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049" name="Прямоугольник 2048"/>
          <p:cNvSpPr/>
          <p:nvPr/>
        </p:nvSpPr>
        <p:spPr>
          <a:xfrm>
            <a:off x="1524000" y="1676400"/>
            <a:ext cx="3023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ru-RU" sz="3200" b="1" spc="145" dirty="0">
                <a:solidFill>
                  <a:srgbClr val="C00000"/>
                </a:solidFill>
                <a:latin typeface="Trebuchet MS"/>
                <a:cs typeface="Trebuchet MS"/>
              </a:rPr>
              <a:t>Это реально!</a:t>
            </a:r>
            <a:endParaRPr lang="ru-RU" sz="3200" dirty="0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2054" name="Прямоугольник 2053"/>
          <p:cNvSpPr/>
          <p:nvPr/>
        </p:nvSpPr>
        <p:spPr>
          <a:xfrm>
            <a:off x="11373" y="4267200"/>
            <a:ext cx="1219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Информацию можно получить в ГКУ КК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«Кубанский центр государственной поддержки населения и развития финансового рынка»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телефонам: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(861) 255-33-50, 251-79-90, 255-41-05, 251-78-17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на сайтах: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www.kubcenter.ru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www.gkh-kuban.ru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nstagram, новый, логотип знач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198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1905" y="6178034"/>
            <a:ext cx="4125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KUBCENTER_GOSPODDERZHKI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25436" y="6178034"/>
            <a:ext cx="352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НАКОПИТЕЛЬНАЯ ИПОТЕКА</a:t>
            </a:r>
            <a:endParaRPr lang="ru-RU" dirty="0"/>
          </a:p>
        </p:txBody>
      </p:sp>
      <p:pic>
        <p:nvPicPr>
          <p:cNvPr id="1031" name="Picture 7" descr="вы, пробки знач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36" y="60198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37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50"/>
                            </p:stCondLst>
                            <p:childTnLst>
                              <p:par>
                                <p:cTn id="27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049" grpId="0"/>
      <p:bldP spid="2054" grpId="0"/>
      <p:bldP spid="2054" grpId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7428" cy="685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95425" y="5983982"/>
            <a:ext cx="1431290" cy="236854"/>
          </a:xfrm>
          <a:custGeom>
            <a:avLst/>
            <a:gdLst/>
            <a:ahLst/>
            <a:cxnLst/>
            <a:rect l="l" t="t" r="r" b="b"/>
            <a:pathLst>
              <a:path w="1431289" h="236854">
                <a:moveTo>
                  <a:pt x="1334147" y="50965"/>
                </a:moveTo>
                <a:lnTo>
                  <a:pt x="1313776" y="50965"/>
                </a:lnTo>
                <a:lnTo>
                  <a:pt x="1313776" y="236753"/>
                </a:lnTo>
                <a:lnTo>
                  <a:pt x="1334147" y="236753"/>
                </a:lnTo>
                <a:lnTo>
                  <a:pt x="1334147" y="159816"/>
                </a:lnTo>
                <a:lnTo>
                  <a:pt x="1353386" y="159816"/>
                </a:lnTo>
                <a:lnTo>
                  <a:pt x="1334147" y="126263"/>
                </a:lnTo>
                <a:lnTo>
                  <a:pt x="1334147" y="108496"/>
                </a:lnTo>
                <a:lnTo>
                  <a:pt x="1349471" y="73317"/>
                </a:lnTo>
                <a:lnTo>
                  <a:pt x="1334147" y="73317"/>
                </a:lnTo>
                <a:lnTo>
                  <a:pt x="1334147" y="50965"/>
                </a:lnTo>
                <a:close/>
              </a:path>
              <a:path w="1431289" h="236854">
                <a:moveTo>
                  <a:pt x="1353386" y="159816"/>
                </a:moveTo>
                <a:lnTo>
                  <a:pt x="1334643" y="159816"/>
                </a:lnTo>
                <a:lnTo>
                  <a:pt x="1342063" y="169169"/>
                </a:lnTo>
                <a:lnTo>
                  <a:pt x="1350894" y="175853"/>
                </a:lnTo>
                <a:lnTo>
                  <a:pt x="1361137" y="179865"/>
                </a:lnTo>
                <a:lnTo>
                  <a:pt x="1372793" y="181203"/>
                </a:lnTo>
                <a:lnTo>
                  <a:pt x="1385564" y="180003"/>
                </a:lnTo>
                <a:lnTo>
                  <a:pt x="1396904" y="176401"/>
                </a:lnTo>
                <a:lnTo>
                  <a:pt x="1406815" y="170396"/>
                </a:lnTo>
                <a:lnTo>
                  <a:pt x="1413224" y="164045"/>
                </a:lnTo>
                <a:lnTo>
                  <a:pt x="1370431" y="164045"/>
                </a:lnTo>
                <a:lnTo>
                  <a:pt x="1362884" y="163357"/>
                </a:lnTo>
                <a:lnTo>
                  <a:pt x="1356034" y="161294"/>
                </a:lnTo>
                <a:lnTo>
                  <a:pt x="1353386" y="159816"/>
                </a:lnTo>
                <a:close/>
              </a:path>
              <a:path w="1431289" h="236854">
                <a:moveTo>
                  <a:pt x="1417069" y="65125"/>
                </a:moveTo>
                <a:lnTo>
                  <a:pt x="1373543" y="65125"/>
                </a:lnTo>
                <a:lnTo>
                  <a:pt x="1381493" y="65878"/>
                </a:lnTo>
                <a:lnTo>
                  <a:pt x="1388578" y="68137"/>
                </a:lnTo>
                <a:lnTo>
                  <a:pt x="1409339" y="100430"/>
                </a:lnTo>
                <a:lnTo>
                  <a:pt x="1409933" y="110858"/>
                </a:lnTo>
                <a:lnTo>
                  <a:pt x="1409297" y="122399"/>
                </a:lnTo>
                <a:lnTo>
                  <a:pt x="1386947" y="160504"/>
                </a:lnTo>
                <a:lnTo>
                  <a:pt x="1370431" y="164045"/>
                </a:lnTo>
                <a:lnTo>
                  <a:pt x="1413224" y="164045"/>
                </a:lnTo>
                <a:lnTo>
                  <a:pt x="1429861" y="126026"/>
                </a:lnTo>
                <a:lnTo>
                  <a:pt x="1430832" y="110858"/>
                </a:lnTo>
                <a:lnTo>
                  <a:pt x="1429970" y="97230"/>
                </a:lnTo>
                <a:lnTo>
                  <a:pt x="1427383" y="85055"/>
                </a:lnTo>
                <a:lnTo>
                  <a:pt x="1423069" y="74332"/>
                </a:lnTo>
                <a:lnTo>
                  <a:pt x="1417069" y="65125"/>
                </a:lnTo>
                <a:close/>
              </a:path>
              <a:path w="1431289" h="236854">
                <a:moveTo>
                  <a:pt x="1378635" y="47967"/>
                </a:moveTo>
                <a:lnTo>
                  <a:pt x="1365027" y="49553"/>
                </a:lnTo>
                <a:lnTo>
                  <a:pt x="1353158" y="54308"/>
                </a:lnTo>
                <a:lnTo>
                  <a:pt x="1343029" y="62230"/>
                </a:lnTo>
                <a:lnTo>
                  <a:pt x="1334643" y="73317"/>
                </a:lnTo>
                <a:lnTo>
                  <a:pt x="1349471" y="73317"/>
                </a:lnTo>
                <a:lnTo>
                  <a:pt x="1350804" y="72080"/>
                </a:lnTo>
                <a:lnTo>
                  <a:pt x="1357512" y="68214"/>
                </a:lnTo>
                <a:lnTo>
                  <a:pt x="1365092" y="65897"/>
                </a:lnTo>
                <a:lnTo>
                  <a:pt x="1373543" y="65125"/>
                </a:lnTo>
                <a:lnTo>
                  <a:pt x="1417069" y="65125"/>
                </a:lnTo>
                <a:lnTo>
                  <a:pt x="1409462" y="57585"/>
                </a:lnTo>
                <a:lnTo>
                  <a:pt x="1400541" y="52243"/>
                </a:lnTo>
                <a:lnTo>
                  <a:pt x="1390265" y="49036"/>
                </a:lnTo>
                <a:lnTo>
                  <a:pt x="1378635" y="47967"/>
                </a:lnTo>
                <a:close/>
              </a:path>
              <a:path w="1431289" h="236854">
                <a:moveTo>
                  <a:pt x="1267089" y="65125"/>
                </a:moveTo>
                <a:lnTo>
                  <a:pt x="1228712" y="65125"/>
                </a:lnTo>
                <a:lnTo>
                  <a:pt x="1240182" y="67154"/>
                </a:lnTo>
                <a:lnTo>
                  <a:pt x="1248378" y="73237"/>
                </a:lnTo>
                <a:lnTo>
                  <a:pt x="1253297" y="83374"/>
                </a:lnTo>
                <a:lnTo>
                  <a:pt x="1254937" y="97561"/>
                </a:lnTo>
                <a:lnTo>
                  <a:pt x="1216787" y="102908"/>
                </a:lnTo>
                <a:lnTo>
                  <a:pt x="1198408" y="107689"/>
                </a:lnTo>
                <a:lnTo>
                  <a:pt x="1185279" y="116201"/>
                </a:lnTo>
                <a:lnTo>
                  <a:pt x="1177401" y="128443"/>
                </a:lnTo>
                <a:lnTo>
                  <a:pt x="1174775" y="144411"/>
                </a:lnTo>
                <a:lnTo>
                  <a:pt x="1175447" y="152324"/>
                </a:lnTo>
                <a:lnTo>
                  <a:pt x="1206302" y="180572"/>
                </a:lnTo>
                <a:lnTo>
                  <a:pt x="1215301" y="181203"/>
                </a:lnTo>
                <a:lnTo>
                  <a:pt x="1227433" y="179772"/>
                </a:lnTo>
                <a:lnTo>
                  <a:pt x="1238000" y="175482"/>
                </a:lnTo>
                <a:lnTo>
                  <a:pt x="1247003" y="168334"/>
                </a:lnTo>
                <a:lnTo>
                  <a:pt x="1250192" y="164045"/>
                </a:lnTo>
                <a:lnTo>
                  <a:pt x="1212646" y="164045"/>
                </a:lnTo>
                <a:lnTo>
                  <a:pt x="1206741" y="162077"/>
                </a:lnTo>
                <a:lnTo>
                  <a:pt x="1197876" y="154216"/>
                </a:lnTo>
                <a:lnTo>
                  <a:pt x="1195654" y="149123"/>
                </a:lnTo>
                <a:lnTo>
                  <a:pt x="1195686" y="134299"/>
                </a:lnTo>
                <a:lnTo>
                  <a:pt x="1198054" y="128435"/>
                </a:lnTo>
                <a:lnTo>
                  <a:pt x="1207668" y="121729"/>
                </a:lnTo>
                <a:lnTo>
                  <a:pt x="1214793" y="119379"/>
                </a:lnTo>
                <a:lnTo>
                  <a:pt x="1254937" y="113842"/>
                </a:lnTo>
                <a:lnTo>
                  <a:pt x="1275308" y="113842"/>
                </a:lnTo>
                <a:lnTo>
                  <a:pt x="1275308" y="95453"/>
                </a:lnTo>
                <a:lnTo>
                  <a:pt x="1272503" y="74676"/>
                </a:lnTo>
                <a:lnTo>
                  <a:pt x="1267089" y="65125"/>
                </a:lnTo>
                <a:close/>
              </a:path>
              <a:path w="1431289" h="236854">
                <a:moveTo>
                  <a:pt x="1275308" y="158330"/>
                </a:moveTo>
                <a:lnTo>
                  <a:pt x="1254937" y="158330"/>
                </a:lnTo>
                <a:lnTo>
                  <a:pt x="1254937" y="178206"/>
                </a:lnTo>
                <a:lnTo>
                  <a:pt x="1275308" y="178206"/>
                </a:lnTo>
                <a:lnTo>
                  <a:pt x="1275308" y="158330"/>
                </a:lnTo>
                <a:close/>
              </a:path>
              <a:path w="1431289" h="236854">
                <a:moveTo>
                  <a:pt x="1275308" y="113842"/>
                </a:moveTo>
                <a:lnTo>
                  <a:pt x="1254937" y="113842"/>
                </a:lnTo>
                <a:lnTo>
                  <a:pt x="1254937" y="126517"/>
                </a:lnTo>
                <a:lnTo>
                  <a:pt x="1254318" y="134299"/>
                </a:lnTo>
                <a:lnTo>
                  <a:pt x="1227263" y="163381"/>
                </a:lnTo>
                <a:lnTo>
                  <a:pt x="1220012" y="164045"/>
                </a:lnTo>
                <a:lnTo>
                  <a:pt x="1250192" y="164045"/>
                </a:lnTo>
                <a:lnTo>
                  <a:pt x="1254442" y="158330"/>
                </a:lnTo>
                <a:lnTo>
                  <a:pt x="1275308" y="158330"/>
                </a:lnTo>
                <a:lnTo>
                  <a:pt x="1275308" y="113842"/>
                </a:lnTo>
                <a:close/>
              </a:path>
              <a:path w="1431289" h="236854">
                <a:moveTo>
                  <a:pt x="1230452" y="47967"/>
                </a:moveTo>
                <a:lnTo>
                  <a:pt x="1218569" y="48715"/>
                </a:lnTo>
                <a:lnTo>
                  <a:pt x="1207401" y="50955"/>
                </a:lnTo>
                <a:lnTo>
                  <a:pt x="1196948" y="54686"/>
                </a:lnTo>
                <a:lnTo>
                  <a:pt x="1187208" y="59905"/>
                </a:lnTo>
                <a:lnTo>
                  <a:pt x="1187208" y="80771"/>
                </a:lnTo>
                <a:lnTo>
                  <a:pt x="1196740" y="73928"/>
                </a:lnTo>
                <a:lnTo>
                  <a:pt x="1206836" y="69038"/>
                </a:lnTo>
                <a:lnTo>
                  <a:pt x="1217494" y="66104"/>
                </a:lnTo>
                <a:lnTo>
                  <a:pt x="1228712" y="65125"/>
                </a:lnTo>
                <a:lnTo>
                  <a:pt x="1267089" y="65125"/>
                </a:lnTo>
                <a:lnTo>
                  <a:pt x="1264091" y="59837"/>
                </a:lnTo>
                <a:lnTo>
                  <a:pt x="1250073" y="50935"/>
                </a:lnTo>
                <a:lnTo>
                  <a:pt x="1230452" y="47967"/>
                </a:lnTo>
                <a:close/>
              </a:path>
              <a:path w="1431289" h="236854">
                <a:moveTo>
                  <a:pt x="1156500" y="160934"/>
                </a:moveTo>
                <a:lnTo>
                  <a:pt x="1027125" y="160934"/>
                </a:lnTo>
                <a:lnTo>
                  <a:pt x="1027125" y="224574"/>
                </a:lnTo>
                <a:lnTo>
                  <a:pt x="1044511" y="224574"/>
                </a:lnTo>
                <a:lnTo>
                  <a:pt x="1044511" y="178206"/>
                </a:lnTo>
                <a:lnTo>
                  <a:pt x="1156500" y="178206"/>
                </a:lnTo>
                <a:lnTo>
                  <a:pt x="1156500" y="160934"/>
                </a:lnTo>
                <a:close/>
              </a:path>
              <a:path w="1431289" h="236854">
                <a:moveTo>
                  <a:pt x="1156500" y="178206"/>
                </a:moveTo>
                <a:lnTo>
                  <a:pt x="1139215" y="178206"/>
                </a:lnTo>
                <a:lnTo>
                  <a:pt x="1139215" y="224574"/>
                </a:lnTo>
                <a:lnTo>
                  <a:pt x="1156500" y="224574"/>
                </a:lnTo>
                <a:lnTo>
                  <a:pt x="1156500" y="178206"/>
                </a:lnTo>
                <a:close/>
              </a:path>
              <a:path w="1431289" h="236854">
                <a:moveTo>
                  <a:pt x="1137589" y="50965"/>
                </a:moveTo>
                <a:lnTo>
                  <a:pt x="1071486" y="50965"/>
                </a:lnTo>
                <a:lnTo>
                  <a:pt x="1069235" y="81456"/>
                </a:lnTo>
                <a:lnTo>
                  <a:pt x="1062978" y="109950"/>
                </a:lnTo>
                <a:lnTo>
                  <a:pt x="1052714" y="136443"/>
                </a:lnTo>
                <a:lnTo>
                  <a:pt x="1038440" y="160934"/>
                </a:lnTo>
                <a:lnTo>
                  <a:pt x="1060056" y="160934"/>
                </a:lnTo>
                <a:lnTo>
                  <a:pt x="1071465" y="139672"/>
                </a:lnTo>
                <a:lnTo>
                  <a:pt x="1080092" y="117132"/>
                </a:lnTo>
                <a:lnTo>
                  <a:pt x="1085939" y="93315"/>
                </a:lnTo>
                <a:lnTo>
                  <a:pt x="1089012" y="68224"/>
                </a:lnTo>
                <a:lnTo>
                  <a:pt x="1137589" y="68224"/>
                </a:lnTo>
                <a:lnTo>
                  <a:pt x="1137589" y="50965"/>
                </a:lnTo>
                <a:close/>
              </a:path>
              <a:path w="1431289" h="236854">
                <a:moveTo>
                  <a:pt x="1137589" y="68224"/>
                </a:moveTo>
                <a:lnTo>
                  <a:pt x="1117219" y="68224"/>
                </a:lnTo>
                <a:lnTo>
                  <a:pt x="1117219" y="160934"/>
                </a:lnTo>
                <a:lnTo>
                  <a:pt x="1137589" y="160934"/>
                </a:lnTo>
                <a:lnTo>
                  <a:pt x="1137589" y="68224"/>
                </a:lnTo>
                <a:close/>
              </a:path>
              <a:path w="1431289" h="236854">
                <a:moveTo>
                  <a:pt x="955370" y="47967"/>
                </a:moveTo>
                <a:lnTo>
                  <a:pt x="917544" y="58110"/>
                </a:lnTo>
                <a:lnTo>
                  <a:pt x="891593" y="100925"/>
                </a:lnTo>
                <a:lnTo>
                  <a:pt x="890498" y="116077"/>
                </a:lnTo>
                <a:lnTo>
                  <a:pt x="891551" y="130077"/>
                </a:lnTo>
                <a:lnTo>
                  <a:pt x="916463" y="171163"/>
                </a:lnTo>
                <a:lnTo>
                  <a:pt x="952385" y="181203"/>
                </a:lnTo>
                <a:lnTo>
                  <a:pt x="966130" y="180056"/>
                </a:lnTo>
                <a:lnTo>
                  <a:pt x="978406" y="176615"/>
                </a:lnTo>
                <a:lnTo>
                  <a:pt x="989213" y="170884"/>
                </a:lnTo>
                <a:lnTo>
                  <a:pt x="997175" y="164045"/>
                </a:lnTo>
                <a:lnTo>
                  <a:pt x="953884" y="164045"/>
                </a:lnTo>
                <a:lnTo>
                  <a:pt x="944678" y="163229"/>
                </a:lnTo>
                <a:lnTo>
                  <a:pt x="914269" y="135556"/>
                </a:lnTo>
                <a:lnTo>
                  <a:pt x="911427" y="116077"/>
                </a:lnTo>
                <a:lnTo>
                  <a:pt x="911457" y="114084"/>
                </a:lnTo>
                <a:lnTo>
                  <a:pt x="929034" y="72642"/>
                </a:lnTo>
                <a:lnTo>
                  <a:pt x="953884" y="65125"/>
                </a:lnTo>
                <a:lnTo>
                  <a:pt x="999373" y="65125"/>
                </a:lnTo>
                <a:lnTo>
                  <a:pt x="991031" y="57826"/>
                </a:lnTo>
                <a:lnTo>
                  <a:pt x="980706" y="52349"/>
                </a:lnTo>
                <a:lnTo>
                  <a:pt x="968819" y="49063"/>
                </a:lnTo>
                <a:lnTo>
                  <a:pt x="955370" y="47967"/>
                </a:lnTo>
                <a:close/>
              </a:path>
              <a:path w="1431289" h="236854">
                <a:moveTo>
                  <a:pt x="999373" y="65125"/>
                </a:moveTo>
                <a:lnTo>
                  <a:pt x="953884" y="65125"/>
                </a:lnTo>
                <a:lnTo>
                  <a:pt x="963192" y="65933"/>
                </a:lnTo>
                <a:lnTo>
                  <a:pt x="971359" y="68356"/>
                </a:lnTo>
                <a:lnTo>
                  <a:pt x="994217" y="103584"/>
                </a:lnTo>
                <a:lnTo>
                  <a:pt x="994835" y="114084"/>
                </a:lnTo>
                <a:lnTo>
                  <a:pt x="994805" y="116077"/>
                </a:lnTo>
                <a:lnTo>
                  <a:pt x="978383" y="156844"/>
                </a:lnTo>
                <a:lnTo>
                  <a:pt x="953884" y="164045"/>
                </a:lnTo>
                <a:lnTo>
                  <a:pt x="997175" y="164045"/>
                </a:lnTo>
                <a:lnTo>
                  <a:pt x="1014695" y="128548"/>
                </a:lnTo>
                <a:lnTo>
                  <a:pt x="1015771" y="114084"/>
                </a:lnTo>
                <a:lnTo>
                  <a:pt x="1014771" y="99401"/>
                </a:lnTo>
                <a:lnTo>
                  <a:pt x="1011774" y="86407"/>
                </a:lnTo>
                <a:lnTo>
                  <a:pt x="1006780" y="75104"/>
                </a:lnTo>
                <a:lnTo>
                  <a:pt x="999794" y="65493"/>
                </a:lnTo>
                <a:lnTo>
                  <a:pt x="999373" y="65125"/>
                </a:lnTo>
                <a:close/>
              </a:path>
              <a:path w="1431289" h="236854">
                <a:moveTo>
                  <a:pt x="773239" y="50965"/>
                </a:moveTo>
                <a:lnTo>
                  <a:pt x="752856" y="50965"/>
                </a:lnTo>
                <a:lnTo>
                  <a:pt x="752856" y="178206"/>
                </a:lnTo>
                <a:lnTo>
                  <a:pt x="773239" y="178206"/>
                </a:lnTo>
                <a:lnTo>
                  <a:pt x="773239" y="120421"/>
                </a:lnTo>
                <a:lnTo>
                  <a:pt x="858494" y="120421"/>
                </a:lnTo>
                <a:lnTo>
                  <a:pt x="858494" y="103149"/>
                </a:lnTo>
                <a:lnTo>
                  <a:pt x="773239" y="103149"/>
                </a:lnTo>
                <a:lnTo>
                  <a:pt x="773239" y="50965"/>
                </a:lnTo>
                <a:close/>
              </a:path>
              <a:path w="1431289" h="236854">
                <a:moveTo>
                  <a:pt x="858494" y="120421"/>
                </a:moveTo>
                <a:lnTo>
                  <a:pt x="838098" y="120421"/>
                </a:lnTo>
                <a:lnTo>
                  <a:pt x="838098" y="178206"/>
                </a:lnTo>
                <a:lnTo>
                  <a:pt x="858494" y="178206"/>
                </a:lnTo>
                <a:lnTo>
                  <a:pt x="858494" y="120421"/>
                </a:lnTo>
                <a:close/>
              </a:path>
              <a:path w="1431289" h="236854">
                <a:moveTo>
                  <a:pt x="858494" y="50965"/>
                </a:moveTo>
                <a:lnTo>
                  <a:pt x="838098" y="50965"/>
                </a:lnTo>
                <a:lnTo>
                  <a:pt x="838098" y="103149"/>
                </a:lnTo>
                <a:lnTo>
                  <a:pt x="858494" y="103149"/>
                </a:lnTo>
                <a:lnTo>
                  <a:pt x="858494" y="50965"/>
                </a:lnTo>
                <a:close/>
              </a:path>
              <a:path w="1431289" h="236854">
                <a:moveTo>
                  <a:pt x="692912" y="47967"/>
                </a:moveTo>
                <a:lnTo>
                  <a:pt x="654587" y="58699"/>
                </a:lnTo>
                <a:lnTo>
                  <a:pt x="631309" y="89212"/>
                </a:lnTo>
                <a:lnTo>
                  <a:pt x="626808" y="117563"/>
                </a:lnTo>
                <a:lnTo>
                  <a:pt x="627851" y="131013"/>
                </a:lnTo>
                <a:lnTo>
                  <a:pt x="652532" y="171238"/>
                </a:lnTo>
                <a:lnTo>
                  <a:pt x="687451" y="181203"/>
                </a:lnTo>
                <a:lnTo>
                  <a:pt x="697176" y="180649"/>
                </a:lnTo>
                <a:lnTo>
                  <a:pt x="706215" y="178989"/>
                </a:lnTo>
                <a:lnTo>
                  <a:pt x="714568" y="176226"/>
                </a:lnTo>
                <a:lnTo>
                  <a:pt x="722236" y="172364"/>
                </a:lnTo>
                <a:lnTo>
                  <a:pt x="722236" y="164045"/>
                </a:lnTo>
                <a:lnTo>
                  <a:pt x="690930" y="164045"/>
                </a:lnTo>
                <a:lnTo>
                  <a:pt x="681546" y="163238"/>
                </a:lnTo>
                <a:lnTo>
                  <a:pt x="650614" y="135832"/>
                </a:lnTo>
                <a:lnTo>
                  <a:pt x="647674" y="115823"/>
                </a:lnTo>
                <a:lnTo>
                  <a:pt x="648455" y="105006"/>
                </a:lnTo>
                <a:lnTo>
                  <a:pt x="674419" y="68621"/>
                </a:lnTo>
                <a:lnTo>
                  <a:pt x="692162" y="65125"/>
                </a:lnTo>
                <a:lnTo>
                  <a:pt x="722490" y="65125"/>
                </a:lnTo>
                <a:lnTo>
                  <a:pt x="722490" y="54190"/>
                </a:lnTo>
                <a:lnTo>
                  <a:pt x="715841" y="51466"/>
                </a:lnTo>
                <a:lnTo>
                  <a:pt x="708696" y="49522"/>
                </a:lnTo>
                <a:lnTo>
                  <a:pt x="701053" y="48356"/>
                </a:lnTo>
                <a:lnTo>
                  <a:pt x="692912" y="47967"/>
                </a:lnTo>
                <a:close/>
              </a:path>
              <a:path w="1431289" h="236854">
                <a:moveTo>
                  <a:pt x="722236" y="152984"/>
                </a:moveTo>
                <a:lnTo>
                  <a:pt x="714785" y="157825"/>
                </a:lnTo>
                <a:lnTo>
                  <a:pt x="707083" y="161282"/>
                </a:lnTo>
                <a:lnTo>
                  <a:pt x="699131" y="163355"/>
                </a:lnTo>
                <a:lnTo>
                  <a:pt x="690930" y="164045"/>
                </a:lnTo>
                <a:lnTo>
                  <a:pt x="722236" y="164045"/>
                </a:lnTo>
                <a:lnTo>
                  <a:pt x="722236" y="152984"/>
                </a:lnTo>
                <a:close/>
              </a:path>
              <a:path w="1431289" h="236854">
                <a:moveTo>
                  <a:pt x="722490" y="65125"/>
                </a:moveTo>
                <a:lnTo>
                  <a:pt x="692162" y="65125"/>
                </a:lnTo>
                <a:lnTo>
                  <a:pt x="700123" y="65747"/>
                </a:lnTo>
                <a:lnTo>
                  <a:pt x="707831" y="67611"/>
                </a:lnTo>
                <a:lnTo>
                  <a:pt x="715287" y="70719"/>
                </a:lnTo>
                <a:lnTo>
                  <a:pt x="722490" y="75069"/>
                </a:lnTo>
                <a:lnTo>
                  <a:pt x="722490" y="65125"/>
                </a:lnTo>
                <a:close/>
              </a:path>
              <a:path w="1431289" h="236854">
                <a:moveTo>
                  <a:pt x="588831" y="65125"/>
                </a:moveTo>
                <a:lnTo>
                  <a:pt x="550443" y="65125"/>
                </a:lnTo>
                <a:lnTo>
                  <a:pt x="561916" y="67154"/>
                </a:lnTo>
                <a:lnTo>
                  <a:pt x="570107" y="73237"/>
                </a:lnTo>
                <a:lnTo>
                  <a:pt x="575019" y="83374"/>
                </a:lnTo>
                <a:lnTo>
                  <a:pt x="576656" y="97561"/>
                </a:lnTo>
                <a:lnTo>
                  <a:pt x="538518" y="102908"/>
                </a:lnTo>
                <a:lnTo>
                  <a:pt x="520134" y="107689"/>
                </a:lnTo>
                <a:lnTo>
                  <a:pt x="507006" y="116201"/>
                </a:lnTo>
                <a:lnTo>
                  <a:pt x="499131" y="128443"/>
                </a:lnTo>
                <a:lnTo>
                  <a:pt x="496506" y="144411"/>
                </a:lnTo>
                <a:lnTo>
                  <a:pt x="497178" y="152324"/>
                </a:lnTo>
                <a:lnTo>
                  <a:pt x="528030" y="180572"/>
                </a:lnTo>
                <a:lnTo>
                  <a:pt x="537019" y="181203"/>
                </a:lnTo>
                <a:lnTo>
                  <a:pt x="549159" y="179772"/>
                </a:lnTo>
                <a:lnTo>
                  <a:pt x="559728" y="175482"/>
                </a:lnTo>
                <a:lnTo>
                  <a:pt x="568728" y="168334"/>
                </a:lnTo>
                <a:lnTo>
                  <a:pt x="571914" y="164045"/>
                </a:lnTo>
                <a:lnTo>
                  <a:pt x="534365" y="164045"/>
                </a:lnTo>
                <a:lnTo>
                  <a:pt x="528472" y="162077"/>
                </a:lnTo>
                <a:lnTo>
                  <a:pt x="519595" y="154216"/>
                </a:lnTo>
                <a:lnTo>
                  <a:pt x="517385" y="149123"/>
                </a:lnTo>
                <a:lnTo>
                  <a:pt x="517417" y="134299"/>
                </a:lnTo>
                <a:lnTo>
                  <a:pt x="519798" y="128435"/>
                </a:lnTo>
                <a:lnTo>
                  <a:pt x="529399" y="121729"/>
                </a:lnTo>
                <a:lnTo>
                  <a:pt x="536524" y="119379"/>
                </a:lnTo>
                <a:lnTo>
                  <a:pt x="576656" y="113842"/>
                </a:lnTo>
                <a:lnTo>
                  <a:pt x="597052" y="113842"/>
                </a:lnTo>
                <a:lnTo>
                  <a:pt x="597052" y="95453"/>
                </a:lnTo>
                <a:lnTo>
                  <a:pt x="594247" y="74676"/>
                </a:lnTo>
                <a:lnTo>
                  <a:pt x="588831" y="65125"/>
                </a:lnTo>
                <a:close/>
              </a:path>
              <a:path w="1431289" h="236854">
                <a:moveTo>
                  <a:pt x="597052" y="158330"/>
                </a:moveTo>
                <a:lnTo>
                  <a:pt x="576656" y="158330"/>
                </a:lnTo>
                <a:lnTo>
                  <a:pt x="576656" y="178206"/>
                </a:lnTo>
                <a:lnTo>
                  <a:pt x="597052" y="178206"/>
                </a:lnTo>
                <a:lnTo>
                  <a:pt x="597052" y="158330"/>
                </a:lnTo>
                <a:close/>
              </a:path>
              <a:path w="1431289" h="236854">
                <a:moveTo>
                  <a:pt x="597052" y="113842"/>
                </a:moveTo>
                <a:lnTo>
                  <a:pt x="576656" y="113842"/>
                </a:lnTo>
                <a:lnTo>
                  <a:pt x="576656" y="126517"/>
                </a:lnTo>
                <a:lnTo>
                  <a:pt x="576041" y="134299"/>
                </a:lnTo>
                <a:lnTo>
                  <a:pt x="548996" y="163381"/>
                </a:lnTo>
                <a:lnTo>
                  <a:pt x="541743" y="164045"/>
                </a:lnTo>
                <a:lnTo>
                  <a:pt x="571914" y="164045"/>
                </a:lnTo>
                <a:lnTo>
                  <a:pt x="576160" y="158330"/>
                </a:lnTo>
                <a:lnTo>
                  <a:pt x="597052" y="158330"/>
                </a:lnTo>
                <a:lnTo>
                  <a:pt x="597052" y="113842"/>
                </a:lnTo>
                <a:close/>
              </a:path>
              <a:path w="1431289" h="236854">
                <a:moveTo>
                  <a:pt x="552183" y="47967"/>
                </a:moveTo>
                <a:lnTo>
                  <a:pt x="540300" y="48715"/>
                </a:lnTo>
                <a:lnTo>
                  <a:pt x="529131" y="50955"/>
                </a:lnTo>
                <a:lnTo>
                  <a:pt x="518673" y="54686"/>
                </a:lnTo>
                <a:lnTo>
                  <a:pt x="508927" y="59905"/>
                </a:lnTo>
                <a:lnTo>
                  <a:pt x="508927" y="80771"/>
                </a:lnTo>
                <a:lnTo>
                  <a:pt x="518471" y="73928"/>
                </a:lnTo>
                <a:lnTo>
                  <a:pt x="528570" y="69038"/>
                </a:lnTo>
                <a:lnTo>
                  <a:pt x="539227" y="66104"/>
                </a:lnTo>
                <a:lnTo>
                  <a:pt x="550443" y="65125"/>
                </a:lnTo>
                <a:lnTo>
                  <a:pt x="588831" y="65125"/>
                </a:lnTo>
                <a:lnTo>
                  <a:pt x="585833" y="59837"/>
                </a:lnTo>
                <a:lnTo>
                  <a:pt x="571811" y="50935"/>
                </a:lnTo>
                <a:lnTo>
                  <a:pt x="552183" y="47967"/>
                </a:lnTo>
                <a:close/>
              </a:path>
              <a:path w="1431289" h="236854">
                <a:moveTo>
                  <a:pt x="380047" y="50965"/>
                </a:moveTo>
                <a:lnTo>
                  <a:pt x="359676" y="50965"/>
                </a:lnTo>
                <a:lnTo>
                  <a:pt x="359676" y="236753"/>
                </a:lnTo>
                <a:lnTo>
                  <a:pt x="380047" y="236753"/>
                </a:lnTo>
                <a:lnTo>
                  <a:pt x="380047" y="159816"/>
                </a:lnTo>
                <a:lnTo>
                  <a:pt x="399286" y="159816"/>
                </a:lnTo>
                <a:lnTo>
                  <a:pt x="380047" y="126263"/>
                </a:lnTo>
                <a:lnTo>
                  <a:pt x="380047" y="108496"/>
                </a:lnTo>
                <a:lnTo>
                  <a:pt x="395371" y="73317"/>
                </a:lnTo>
                <a:lnTo>
                  <a:pt x="380047" y="73317"/>
                </a:lnTo>
                <a:lnTo>
                  <a:pt x="380047" y="50965"/>
                </a:lnTo>
                <a:close/>
              </a:path>
              <a:path w="1431289" h="236854">
                <a:moveTo>
                  <a:pt x="399286" y="159816"/>
                </a:moveTo>
                <a:lnTo>
                  <a:pt x="380542" y="159816"/>
                </a:lnTo>
                <a:lnTo>
                  <a:pt x="387957" y="169169"/>
                </a:lnTo>
                <a:lnTo>
                  <a:pt x="396789" y="175853"/>
                </a:lnTo>
                <a:lnTo>
                  <a:pt x="407035" y="179865"/>
                </a:lnTo>
                <a:lnTo>
                  <a:pt x="418693" y="181203"/>
                </a:lnTo>
                <a:lnTo>
                  <a:pt x="431464" y="180003"/>
                </a:lnTo>
                <a:lnTo>
                  <a:pt x="442804" y="176401"/>
                </a:lnTo>
                <a:lnTo>
                  <a:pt x="452715" y="170396"/>
                </a:lnTo>
                <a:lnTo>
                  <a:pt x="459124" y="164045"/>
                </a:lnTo>
                <a:lnTo>
                  <a:pt x="416331" y="164045"/>
                </a:lnTo>
                <a:lnTo>
                  <a:pt x="408784" y="163357"/>
                </a:lnTo>
                <a:lnTo>
                  <a:pt x="401934" y="161294"/>
                </a:lnTo>
                <a:lnTo>
                  <a:pt x="399286" y="159816"/>
                </a:lnTo>
                <a:close/>
              </a:path>
              <a:path w="1431289" h="236854">
                <a:moveTo>
                  <a:pt x="462969" y="65125"/>
                </a:moveTo>
                <a:lnTo>
                  <a:pt x="419442" y="65125"/>
                </a:lnTo>
                <a:lnTo>
                  <a:pt x="427393" y="65878"/>
                </a:lnTo>
                <a:lnTo>
                  <a:pt x="434476" y="68137"/>
                </a:lnTo>
                <a:lnTo>
                  <a:pt x="455239" y="100430"/>
                </a:lnTo>
                <a:lnTo>
                  <a:pt x="455832" y="110858"/>
                </a:lnTo>
                <a:lnTo>
                  <a:pt x="455196" y="122399"/>
                </a:lnTo>
                <a:lnTo>
                  <a:pt x="432846" y="160504"/>
                </a:lnTo>
                <a:lnTo>
                  <a:pt x="416331" y="164045"/>
                </a:lnTo>
                <a:lnTo>
                  <a:pt x="459124" y="164045"/>
                </a:lnTo>
                <a:lnTo>
                  <a:pt x="475750" y="126026"/>
                </a:lnTo>
                <a:lnTo>
                  <a:pt x="476719" y="110858"/>
                </a:lnTo>
                <a:lnTo>
                  <a:pt x="475859" y="97230"/>
                </a:lnTo>
                <a:lnTo>
                  <a:pt x="473276" y="85055"/>
                </a:lnTo>
                <a:lnTo>
                  <a:pt x="468967" y="74332"/>
                </a:lnTo>
                <a:lnTo>
                  <a:pt x="462969" y="65125"/>
                </a:lnTo>
                <a:close/>
              </a:path>
              <a:path w="1431289" h="236854">
                <a:moveTo>
                  <a:pt x="424535" y="47967"/>
                </a:moveTo>
                <a:lnTo>
                  <a:pt x="410921" y="49553"/>
                </a:lnTo>
                <a:lnTo>
                  <a:pt x="399053" y="54308"/>
                </a:lnTo>
                <a:lnTo>
                  <a:pt x="388927" y="62230"/>
                </a:lnTo>
                <a:lnTo>
                  <a:pt x="380542" y="73317"/>
                </a:lnTo>
                <a:lnTo>
                  <a:pt x="395371" y="73317"/>
                </a:lnTo>
                <a:lnTo>
                  <a:pt x="396704" y="72080"/>
                </a:lnTo>
                <a:lnTo>
                  <a:pt x="403412" y="68214"/>
                </a:lnTo>
                <a:lnTo>
                  <a:pt x="410991" y="65897"/>
                </a:lnTo>
                <a:lnTo>
                  <a:pt x="419442" y="65125"/>
                </a:lnTo>
                <a:lnTo>
                  <a:pt x="462969" y="65125"/>
                </a:lnTo>
                <a:lnTo>
                  <a:pt x="455362" y="57585"/>
                </a:lnTo>
                <a:lnTo>
                  <a:pt x="446441" y="52243"/>
                </a:lnTo>
                <a:lnTo>
                  <a:pt x="436165" y="49036"/>
                </a:lnTo>
                <a:lnTo>
                  <a:pt x="424535" y="47967"/>
                </a:lnTo>
                <a:close/>
              </a:path>
              <a:path w="1431289" h="236854">
                <a:moveTo>
                  <a:pt x="235432" y="0"/>
                </a:moveTo>
                <a:lnTo>
                  <a:pt x="214553" y="0"/>
                </a:lnTo>
                <a:lnTo>
                  <a:pt x="214553" y="178206"/>
                </a:lnTo>
                <a:lnTo>
                  <a:pt x="235432" y="178206"/>
                </a:lnTo>
                <a:lnTo>
                  <a:pt x="235432" y="90474"/>
                </a:lnTo>
                <a:lnTo>
                  <a:pt x="261197" y="90474"/>
                </a:lnTo>
                <a:lnTo>
                  <a:pt x="256806" y="85496"/>
                </a:lnTo>
                <a:lnTo>
                  <a:pt x="258350" y="83769"/>
                </a:lnTo>
                <a:lnTo>
                  <a:pt x="235432" y="83769"/>
                </a:lnTo>
                <a:lnTo>
                  <a:pt x="235432" y="0"/>
                </a:lnTo>
                <a:close/>
              </a:path>
              <a:path w="1431289" h="236854">
                <a:moveTo>
                  <a:pt x="261197" y="90474"/>
                </a:moveTo>
                <a:lnTo>
                  <a:pt x="235927" y="90474"/>
                </a:lnTo>
                <a:lnTo>
                  <a:pt x="236499" y="91554"/>
                </a:lnTo>
                <a:lnTo>
                  <a:pt x="238074" y="93624"/>
                </a:lnTo>
                <a:lnTo>
                  <a:pt x="309499" y="178206"/>
                </a:lnTo>
                <a:lnTo>
                  <a:pt x="338569" y="178206"/>
                </a:lnTo>
                <a:lnTo>
                  <a:pt x="261197" y="90474"/>
                </a:lnTo>
                <a:close/>
              </a:path>
              <a:path w="1431289" h="236854">
                <a:moveTo>
                  <a:pt x="333222" y="0"/>
                </a:moveTo>
                <a:lnTo>
                  <a:pt x="307263" y="0"/>
                </a:lnTo>
                <a:lnTo>
                  <a:pt x="240652" y="77673"/>
                </a:lnTo>
                <a:lnTo>
                  <a:pt x="238658" y="79908"/>
                </a:lnTo>
                <a:lnTo>
                  <a:pt x="237083" y="81940"/>
                </a:lnTo>
                <a:lnTo>
                  <a:pt x="235927" y="83769"/>
                </a:lnTo>
                <a:lnTo>
                  <a:pt x="258350" y="83769"/>
                </a:lnTo>
                <a:lnTo>
                  <a:pt x="333222" y="0"/>
                </a:lnTo>
                <a:close/>
              </a:path>
              <a:path w="1431289" h="236854">
                <a:moveTo>
                  <a:pt x="97828" y="152984"/>
                </a:moveTo>
                <a:lnTo>
                  <a:pt x="90131" y="152984"/>
                </a:lnTo>
                <a:lnTo>
                  <a:pt x="86880" y="154368"/>
                </a:lnTo>
                <a:lnTo>
                  <a:pt x="81495" y="159931"/>
                </a:lnTo>
                <a:lnTo>
                  <a:pt x="80149" y="163220"/>
                </a:lnTo>
                <a:lnTo>
                  <a:pt x="80149" y="170840"/>
                </a:lnTo>
                <a:lnTo>
                  <a:pt x="81495" y="174104"/>
                </a:lnTo>
                <a:lnTo>
                  <a:pt x="86880" y="179577"/>
                </a:lnTo>
                <a:lnTo>
                  <a:pt x="90131" y="180949"/>
                </a:lnTo>
                <a:lnTo>
                  <a:pt x="97828" y="180949"/>
                </a:lnTo>
                <a:lnTo>
                  <a:pt x="101142" y="179577"/>
                </a:lnTo>
                <a:lnTo>
                  <a:pt x="106616" y="174104"/>
                </a:lnTo>
                <a:lnTo>
                  <a:pt x="107988" y="170840"/>
                </a:lnTo>
                <a:lnTo>
                  <a:pt x="107988" y="163220"/>
                </a:lnTo>
                <a:lnTo>
                  <a:pt x="106616" y="159931"/>
                </a:lnTo>
                <a:lnTo>
                  <a:pt x="101142" y="154368"/>
                </a:lnTo>
                <a:lnTo>
                  <a:pt x="97828" y="152984"/>
                </a:lnTo>
                <a:close/>
              </a:path>
              <a:path w="1431289" h="236854">
                <a:moveTo>
                  <a:pt x="70713" y="50965"/>
                </a:moveTo>
                <a:lnTo>
                  <a:pt x="0" y="50965"/>
                </a:lnTo>
                <a:lnTo>
                  <a:pt x="0" y="178206"/>
                </a:lnTo>
                <a:lnTo>
                  <a:pt x="20383" y="178206"/>
                </a:lnTo>
                <a:lnTo>
                  <a:pt x="20383" y="68351"/>
                </a:lnTo>
                <a:lnTo>
                  <a:pt x="70713" y="68351"/>
                </a:lnTo>
                <a:lnTo>
                  <a:pt x="70713" y="509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33222" y="342900"/>
            <a:ext cx="4789932" cy="1711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1218562"/>
      </p:ext>
    </p:extLst>
  </p:cSld>
  <p:clrMapOvr>
    <a:masterClrMapping/>
  </p:clrMapOvr>
  <p:transition spd="slow" advClick="0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99" y="-327124"/>
            <a:ext cx="3048001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65"/>
              </a:lnSpc>
              <a:spcBef>
                <a:spcPts val="100"/>
              </a:spcBef>
            </a:pPr>
            <a:r>
              <a:rPr lang="ru-RU" sz="23925" b="1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01</a:t>
            </a:r>
            <a:endParaRPr sz="3200" b="1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2065631"/>
            <a:ext cx="12169915" cy="906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0" y="2284844"/>
            <a:ext cx="1216991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200" b="1" spc="20" dirty="0" smtClean="0">
                <a:latin typeface="Arial"/>
                <a:cs typeface="Arial"/>
              </a:rPr>
              <a:t>Реализуется в 2 этапа:</a:t>
            </a:r>
            <a:endParaRPr lang="ru-RU" sz="3200" b="1" spc="2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3780" y="4260864"/>
            <a:ext cx="4333241" cy="1709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945" marR="5080" indent="-690880">
              <a:lnSpc>
                <a:spcPct val="106400"/>
              </a:lnSpc>
              <a:spcBef>
                <a:spcPts val="100"/>
              </a:spcBef>
              <a:tabLst>
                <a:tab pos="702945" algn="l"/>
              </a:tabLst>
            </a:pPr>
            <a:r>
              <a:rPr sz="2600" b="1" spc="-10" dirty="0">
                <a:solidFill>
                  <a:srgbClr val="33BCDD"/>
                </a:solidFill>
                <a:latin typeface="Arial"/>
                <a:cs typeface="Arial"/>
              </a:rPr>
              <a:t>02.	</a:t>
            </a:r>
            <a:r>
              <a:rPr lang="ru-RU" sz="2600" spc="30" dirty="0" smtClean="0">
                <a:latin typeface="Arial"/>
                <a:cs typeface="Arial"/>
              </a:rPr>
              <a:t>Покупка жилья с использованием социальной выплаты и ипотечного кредита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765" y="4260864"/>
            <a:ext cx="5489575" cy="1709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1520" marR="5080" indent="-719455">
              <a:lnSpc>
                <a:spcPct val="106400"/>
              </a:lnSpc>
              <a:spcBef>
                <a:spcPts val="100"/>
              </a:spcBef>
              <a:tabLst>
                <a:tab pos="730885" algn="l"/>
              </a:tabLst>
            </a:pPr>
            <a:r>
              <a:rPr sz="2600" b="1" spc="-10" dirty="0">
                <a:solidFill>
                  <a:srgbClr val="33BCDD"/>
                </a:solidFill>
                <a:latin typeface="Arial"/>
                <a:cs typeface="Arial"/>
              </a:rPr>
              <a:t>01.	</a:t>
            </a:r>
            <a:r>
              <a:rPr lang="ru-RU" sz="2600" spc="45" dirty="0" smtClean="0">
                <a:latin typeface="Arial"/>
                <a:cs typeface="Arial"/>
              </a:rPr>
              <a:t>Накопление денежных средств на вкладе с господдержкой в виде социальных выплат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97799" y="3687764"/>
            <a:ext cx="533401" cy="351155"/>
          </a:xfrm>
          <a:custGeom>
            <a:avLst/>
            <a:gdLst/>
            <a:ahLst/>
            <a:cxnLst/>
            <a:rect l="l" t="t" r="r" b="b"/>
            <a:pathLst>
              <a:path w="533400" h="351154">
                <a:moveTo>
                  <a:pt x="533400" y="0"/>
                </a:moveTo>
                <a:lnTo>
                  <a:pt x="533400" y="350837"/>
                </a:lnTo>
                <a:lnTo>
                  <a:pt x="0" y="350837"/>
                </a:ln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759700" y="3429000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089901" y="3822700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139700" y="0"/>
                </a:moveTo>
                <a:lnTo>
                  <a:pt x="0" y="0"/>
                </a:lnTo>
                <a:lnTo>
                  <a:pt x="0" y="215900"/>
                </a:lnTo>
                <a:lnTo>
                  <a:pt x="139700" y="215900"/>
                </a:lnTo>
                <a:lnTo>
                  <a:pt x="139700" y="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899401" y="3708400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600"/>
                </a:lnTo>
                <a:lnTo>
                  <a:pt x="101600" y="101600"/>
                </a:lnTo>
                <a:lnTo>
                  <a:pt x="101600" y="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093381" y="3429000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0" y="50800"/>
                </a:moveTo>
                <a:lnTo>
                  <a:pt x="0" y="0"/>
                </a:lnTo>
                <a:lnTo>
                  <a:pt x="63500" y="0"/>
                </a:lnTo>
                <a:lnTo>
                  <a:pt x="63500" y="889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209801" y="3702647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-12700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209801" y="3751136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5404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184400" y="4028085"/>
            <a:ext cx="25401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0"/>
                </a:moveTo>
                <a:lnTo>
                  <a:pt x="25400" y="25400"/>
                </a:lnTo>
                <a:lnTo>
                  <a:pt x="0" y="254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714500" y="4053485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44450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676400" y="4028085"/>
            <a:ext cx="25401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25400"/>
                </a:moveTo>
                <a:lnTo>
                  <a:pt x="0" y="25400"/>
                </a:lnTo>
                <a:lnTo>
                  <a:pt x="0" y="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676400" y="3702647"/>
            <a:ext cx="0" cy="302895"/>
          </a:xfrm>
          <a:custGeom>
            <a:avLst/>
            <a:gdLst/>
            <a:ahLst/>
            <a:cxnLst/>
            <a:rect l="l" t="t" r="r" b="b"/>
            <a:pathLst>
              <a:path h="302895">
                <a:moveTo>
                  <a:pt x="0" y="0"/>
                </a:moveTo>
                <a:lnTo>
                  <a:pt x="0" y="302361"/>
                </a:lnTo>
              </a:path>
            </a:pathLst>
          </a:custGeom>
          <a:ln w="25400">
            <a:solidFill>
              <a:srgbClr val="33BCDD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638300" y="3443885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TextBox 19"/>
          <p:cNvSpPr txBox="1"/>
          <p:nvPr/>
        </p:nvSpPr>
        <p:spPr>
          <a:xfrm>
            <a:off x="2247901" y="751582"/>
            <a:ext cx="95631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 программа «Накопительная ипотека»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203" y="-479524"/>
            <a:ext cx="3205797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+mn-lt"/>
              </a:rPr>
              <a:t>02</a:t>
            </a:r>
            <a:r>
              <a:rPr sz="23925" b="1" kern="1200" baseline="-13584" dirty="0" smtClean="0">
                <a:solidFill>
                  <a:srgbClr val="C6EDF6"/>
                </a:solidFill>
                <a:latin typeface="+mn-lt"/>
              </a:rPr>
              <a:t> </a:t>
            </a:r>
            <a:endParaRPr sz="23925" b="1" kern="1200" baseline="-13584" dirty="0">
              <a:solidFill>
                <a:srgbClr val="C6EDF6"/>
              </a:solidFill>
              <a:latin typeface="+mn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1970938"/>
            <a:ext cx="12189460" cy="1904364"/>
          </a:xfrm>
          <a:custGeom>
            <a:avLst/>
            <a:gdLst/>
            <a:ahLst/>
            <a:cxnLst/>
            <a:rect l="l" t="t" r="r" b="b"/>
            <a:pathLst>
              <a:path w="12189460" h="1904364">
                <a:moveTo>
                  <a:pt x="0" y="1903983"/>
                </a:moveTo>
                <a:lnTo>
                  <a:pt x="12188952" y="1903983"/>
                </a:lnTo>
                <a:lnTo>
                  <a:pt x="12188952" y="0"/>
                </a:lnTo>
                <a:lnTo>
                  <a:pt x="0" y="0"/>
                </a:lnTo>
                <a:lnTo>
                  <a:pt x="0" y="190398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48599" y="1970938"/>
            <a:ext cx="3962401" cy="17870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"/>
              </a:spcBef>
            </a:pPr>
            <a:r>
              <a:rPr lang="ru-RU" sz="11500" b="1" dirty="0" smtClean="0">
                <a:solidFill>
                  <a:srgbClr val="C00000"/>
                </a:solidFill>
                <a:latin typeface="+mj-lt"/>
                <a:cs typeface="Arial"/>
              </a:rPr>
              <a:t>3</a:t>
            </a:r>
            <a:r>
              <a:rPr lang="ru-RU" sz="11500" b="1" dirty="0">
                <a:solidFill>
                  <a:srgbClr val="C00000"/>
                </a:solidFill>
                <a:latin typeface="+mj-lt"/>
                <a:cs typeface="Arial"/>
              </a:rPr>
              <a:t>0</a:t>
            </a:r>
            <a:r>
              <a:rPr sz="11500" dirty="0" smtClean="0">
                <a:solidFill>
                  <a:srgbClr val="C00000"/>
                </a:solidFill>
                <a:latin typeface="+mj-lt"/>
                <a:cs typeface="Arial"/>
              </a:rPr>
              <a:t>%</a:t>
            </a:r>
            <a:endParaRPr sz="11500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5366519"/>
            <a:ext cx="2057400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30"/>
              </a:spcBef>
              <a:tabLst>
                <a:tab pos="2520950" algn="l"/>
              </a:tabLst>
              <a:defRPr sz="3150" b="1" spc="40">
                <a:solidFill>
                  <a:srgbClr val="DE9738"/>
                </a:solidFill>
                <a:latin typeface="Arial Black" panose="020B0A04020102020204" pitchFamily="34" charset="0"/>
                <a:cs typeface="Arial"/>
              </a:defRPr>
            </a:lvl1pPr>
          </a:lstStyle>
          <a:p>
            <a:pPr algn="ctr"/>
            <a:r>
              <a:rPr dirty="0"/>
              <a:t>3 0</a:t>
            </a:r>
            <a:r>
              <a:rPr lang="ru-RU" dirty="0"/>
              <a:t>0</a:t>
            </a:r>
            <a:r>
              <a:rPr dirty="0" smtClean="0"/>
              <a:t>0</a:t>
            </a:r>
            <a:r>
              <a:rPr lang="ru-RU" dirty="0" smtClean="0"/>
              <a:t> ₽</a:t>
            </a:r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57200" y="2386609"/>
            <a:ext cx="5295900" cy="42639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12065">
              <a:lnSpc>
                <a:spcPts val="3220"/>
              </a:lnSpc>
              <a:spcBef>
                <a:spcPts val="125"/>
              </a:spcBef>
            </a:pPr>
            <a:r>
              <a:rPr sz="2600" spc="25" dirty="0">
                <a:latin typeface="Arial"/>
                <a:cs typeface="Arial"/>
              </a:rPr>
              <a:t>Социальная </a:t>
            </a:r>
            <a:r>
              <a:rPr sz="2600" spc="60" dirty="0">
                <a:latin typeface="Arial"/>
                <a:cs typeface="Arial"/>
              </a:rPr>
              <a:t>выплата </a:t>
            </a:r>
            <a:r>
              <a:rPr sz="2600" spc="30" dirty="0" smtClean="0">
                <a:latin typeface="Arial"/>
                <a:cs typeface="Arial"/>
              </a:rPr>
              <a:t>составляет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0" y="4450671"/>
            <a:ext cx="2157730" cy="633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900"/>
              </a:lnSpc>
              <a:spcBef>
                <a:spcPts val="95"/>
              </a:spcBef>
            </a:pPr>
            <a:r>
              <a:rPr sz="1750" spc="50" dirty="0" smtClean="0">
                <a:latin typeface="Arial"/>
                <a:cs typeface="Arial"/>
              </a:rPr>
              <a:t>Минимальный  </a:t>
            </a:r>
            <a:r>
              <a:rPr sz="1750" spc="35" dirty="0" smtClean="0">
                <a:latin typeface="Arial"/>
                <a:cs typeface="Arial"/>
              </a:rPr>
              <a:t>ежемесячный</a:t>
            </a:r>
            <a:r>
              <a:rPr sz="1750" spc="-114" dirty="0" smtClean="0">
                <a:latin typeface="Arial"/>
                <a:cs typeface="Arial"/>
              </a:rPr>
              <a:t> </a:t>
            </a:r>
            <a:r>
              <a:rPr sz="1750" spc="30" dirty="0" smtClean="0">
                <a:latin typeface="Arial"/>
                <a:cs typeface="Arial"/>
              </a:rPr>
              <a:t>взнос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03643" y="4450671"/>
            <a:ext cx="2177991" cy="66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900"/>
              </a:lnSpc>
              <a:spcBef>
                <a:spcPts val="95"/>
              </a:spcBef>
            </a:pPr>
            <a:r>
              <a:rPr sz="1750" spc="35" dirty="0">
                <a:latin typeface="Arial"/>
                <a:cs typeface="Arial"/>
              </a:rPr>
              <a:t>Максимальный  ежемесячный</a:t>
            </a:r>
            <a:r>
              <a:rPr sz="1750" spc="-114" dirty="0">
                <a:latin typeface="Arial"/>
                <a:cs typeface="Arial"/>
              </a:rPr>
              <a:t> </a:t>
            </a:r>
            <a:r>
              <a:rPr sz="1750" spc="30" dirty="0">
                <a:latin typeface="Arial"/>
                <a:cs typeface="Arial"/>
              </a:rPr>
              <a:t>взнос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-76200"/>
            <a:ext cx="839522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Размер социальной выплаты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3857" y="5366519"/>
            <a:ext cx="2187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2520950" algn="l"/>
              </a:tabLst>
            </a:pPr>
            <a:r>
              <a:rPr lang="ru-RU" sz="3150" b="1" spc="40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10 000 </a:t>
            </a:r>
            <a:r>
              <a:rPr lang="ru-RU" sz="3200" b="1" spc="865" dirty="0" smtClean="0">
                <a:solidFill>
                  <a:srgbClr val="DE9738"/>
                </a:solidFill>
                <a:latin typeface="Arial Black" panose="020B0A04020102020204" pitchFamily="34" charset="0"/>
                <a:cs typeface="Arial"/>
              </a:rPr>
              <a:t>₽</a:t>
            </a:r>
            <a:endParaRPr lang="ru-RU" sz="3200" b="1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" y="2813008"/>
            <a:ext cx="66900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spc="25" dirty="0">
                <a:latin typeface="Arial"/>
                <a:cs typeface="Arial"/>
              </a:rPr>
              <a:t>от суммы ежемесячных </a:t>
            </a:r>
            <a:r>
              <a:rPr lang="ru-RU" sz="2600" spc="25" dirty="0" smtClean="0">
                <a:latin typeface="Arial"/>
                <a:cs typeface="Arial"/>
              </a:rPr>
              <a:t>взносов на вклад</a:t>
            </a:r>
            <a:endParaRPr lang="ru-RU" sz="2600" spc="25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2816" y="4450671"/>
            <a:ext cx="6538403" cy="1683153"/>
          </a:xfrm>
          <a:prstGeom prst="rect">
            <a:avLst/>
          </a:prstGeom>
          <a:ln>
            <a:noFill/>
          </a:ln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 marR="5080" indent="12065">
              <a:lnSpc>
                <a:spcPts val="3220"/>
              </a:lnSpc>
              <a:spcBef>
                <a:spcPts val="125"/>
              </a:spcBef>
              <a:defRPr sz="2600" spc="25">
                <a:latin typeface="Arial"/>
                <a:cs typeface="Arial"/>
              </a:defRPr>
            </a:lvl1pPr>
          </a:lstStyle>
          <a:p>
            <a:pPr algn="ctr"/>
            <a:r>
              <a:rPr lang="ru-RU" sz="24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Ежемесячно на </a:t>
            </a:r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Ваш </a:t>
            </a:r>
            <a:r>
              <a:rPr lang="ru-RU" sz="24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взнос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в </a:t>
            </a:r>
            <a:r>
              <a:rPr lang="ru-RU" sz="24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10 000 ₽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из бюджета края будет начислено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  <a:latin typeface="+mn-lt"/>
                <a:cs typeface="+mn-cs"/>
              </a:rPr>
              <a:t> </a:t>
            </a:r>
            <a:r>
              <a:rPr lang="ru-RU" sz="28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3000 </a:t>
            </a:r>
            <a:r>
              <a:rPr lang="ru-RU" sz="28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8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5" grpId="0"/>
      <p:bldP spid="16" grpId="0"/>
      <p:bldP spid="17" grpId="0"/>
      <p:bldP spid="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04" y="-517684"/>
            <a:ext cx="3887573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65"/>
              </a:lnSpc>
              <a:spcBef>
                <a:spcPts val="100"/>
              </a:spcBef>
            </a:pPr>
            <a:r>
              <a:rPr lang="ru-RU" sz="23925" b="1" baseline="-13584" dirty="0" smtClean="0">
                <a:solidFill>
                  <a:srgbClr val="C6EDF6"/>
                </a:solidFill>
                <a:latin typeface="Arial Black" panose="020B0A04020102020204" pitchFamily="34" charset="0"/>
                <a:ea typeface="+mj-ea"/>
                <a:cs typeface="Arial"/>
              </a:rPr>
              <a:t>03</a:t>
            </a:r>
            <a:endParaRPr sz="23925" b="1" baseline="-13584" dirty="0">
              <a:solidFill>
                <a:srgbClr val="C6EDF6"/>
              </a:solidFill>
              <a:latin typeface="Arial Black" panose="020B0A04020102020204" pitchFamily="34" charset="0"/>
              <a:ea typeface="+mj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92501" y="2159004"/>
            <a:ext cx="5003787" cy="500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599850" y="2618016"/>
            <a:ext cx="1927860" cy="822960"/>
          </a:xfrm>
          <a:custGeom>
            <a:avLst/>
            <a:gdLst/>
            <a:ahLst/>
            <a:cxnLst/>
            <a:rect l="l" t="t" r="r" b="b"/>
            <a:pathLst>
              <a:path w="1927859" h="822960">
                <a:moveTo>
                  <a:pt x="1349149" y="228600"/>
                </a:moveTo>
                <a:lnTo>
                  <a:pt x="411213" y="228600"/>
                </a:lnTo>
                <a:lnTo>
                  <a:pt x="462422" y="229312"/>
                </a:lnTo>
                <a:lnTo>
                  <a:pt x="513283" y="231438"/>
                </a:lnTo>
                <a:lnTo>
                  <a:pt x="563779" y="234957"/>
                </a:lnTo>
                <a:lnTo>
                  <a:pt x="613890" y="239851"/>
                </a:lnTo>
                <a:lnTo>
                  <a:pt x="663597" y="246102"/>
                </a:lnTo>
                <a:lnTo>
                  <a:pt x="712881" y="253689"/>
                </a:lnTo>
                <a:lnTo>
                  <a:pt x="761724" y="262595"/>
                </a:lnTo>
                <a:lnTo>
                  <a:pt x="810107" y="272801"/>
                </a:lnTo>
                <a:lnTo>
                  <a:pt x="858010" y="284286"/>
                </a:lnTo>
                <a:lnTo>
                  <a:pt x="905415" y="297033"/>
                </a:lnTo>
                <a:lnTo>
                  <a:pt x="952303" y="311023"/>
                </a:lnTo>
                <a:lnTo>
                  <a:pt x="998655" y="326237"/>
                </a:lnTo>
                <a:lnTo>
                  <a:pt x="1044452" y="342655"/>
                </a:lnTo>
                <a:lnTo>
                  <a:pt x="1089717" y="360277"/>
                </a:lnTo>
                <a:lnTo>
                  <a:pt x="1134306" y="379031"/>
                </a:lnTo>
                <a:lnTo>
                  <a:pt x="1178325" y="398950"/>
                </a:lnTo>
                <a:lnTo>
                  <a:pt x="1221714" y="419999"/>
                </a:lnTo>
                <a:lnTo>
                  <a:pt x="1264453" y="442157"/>
                </a:lnTo>
                <a:lnTo>
                  <a:pt x="1306525" y="465408"/>
                </a:lnTo>
                <a:lnTo>
                  <a:pt x="1347909" y="489730"/>
                </a:lnTo>
                <a:lnTo>
                  <a:pt x="1388587" y="515107"/>
                </a:lnTo>
                <a:lnTo>
                  <a:pt x="1428540" y="541517"/>
                </a:lnTo>
                <a:lnTo>
                  <a:pt x="1467750" y="568944"/>
                </a:lnTo>
                <a:lnTo>
                  <a:pt x="1506196" y="597367"/>
                </a:lnTo>
                <a:lnTo>
                  <a:pt x="1543862" y="626769"/>
                </a:lnTo>
                <a:lnTo>
                  <a:pt x="1580727" y="657129"/>
                </a:lnTo>
                <a:lnTo>
                  <a:pt x="1616772" y="688430"/>
                </a:lnTo>
                <a:lnTo>
                  <a:pt x="1651980" y="720651"/>
                </a:lnTo>
                <a:lnTo>
                  <a:pt x="1686330" y="753775"/>
                </a:lnTo>
                <a:lnTo>
                  <a:pt x="1719804" y="787783"/>
                </a:lnTo>
                <a:lnTo>
                  <a:pt x="1752371" y="822642"/>
                </a:lnTo>
                <a:lnTo>
                  <a:pt x="1927250" y="675449"/>
                </a:lnTo>
                <a:lnTo>
                  <a:pt x="1894784" y="640300"/>
                </a:lnTo>
                <a:lnTo>
                  <a:pt x="1861515" y="605918"/>
                </a:lnTo>
                <a:lnTo>
                  <a:pt x="1827457" y="572317"/>
                </a:lnTo>
                <a:lnTo>
                  <a:pt x="1792626" y="539514"/>
                </a:lnTo>
                <a:lnTo>
                  <a:pt x="1757038" y="507523"/>
                </a:lnTo>
                <a:lnTo>
                  <a:pt x="1720706" y="476360"/>
                </a:lnTo>
                <a:lnTo>
                  <a:pt x="1683646" y="446038"/>
                </a:lnTo>
                <a:lnTo>
                  <a:pt x="1645872" y="416574"/>
                </a:lnTo>
                <a:lnTo>
                  <a:pt x="1607401" y="387982"/>
                </a:lnTo>
                <a:lnTo>
                  <a:pt x="1568220" y="360259"/>
                </a:lnTo>
                <a:lnTo>
                  <a:pt x="1528423" y="333474"/>
                </a:lnTo>
                <a:lnTo>
                  <a:pt x="1487947" y="307589"/>
                </a:lnTo>
                <a:lnTo>
                  <a:pt x="1446833" y="282636"/>
                </a:lnTo>
                <a:lnTo>
                  <a:pt x="1405095" y="258631"/>
                </a:lnTo>
                <a:lnTo>
                  <a:pt x="1362750" y="235588"/>
                </a:lnTo>
                <a:lnTo>
                  <a:pt x="1349149" y="228600"/>
                </a:lnTo>
                <a:close/>
              </a:path>
              <a:path w="1927859" h="822960">
                <a:moveTo>
                  <a:pt x="411213" y="0"/>
                </a:moveTo>
                <a:lnTo>
                  <a:pt x="358563" y="668"/>
                </a:lnTo>
                <a:lnTo>
                  <a:pt x="306238" y="2664"/>
                </a:lnTo>
                <a:lnTo>
                  <a:pt x="254253" y="5970"/>
                </a:lnTo>
                <a:lnTo>
                  <a:pt x="202625" y="10571"/>
                </a:lnTo>
                <a:lnTo>
                  <a:pt x="151369" y="16449"/>
                </a:lnTo>
                <a:lnTo>
                  <a:pt x="100503" y="23590"/>
                </a:lnTo>
                <a:lnTo>
                  <a:pt x="50041" y="31976"/>
                </a:lnTo>
                <a:lnTo>
                  <a:pt x="0" y="41592"/>
                </a:lnTo>
                <a:lnTo>
                  <a:pt x="98767" y="255625"/>
                </a:lnTo>
                <a:lnTo>
                  <a:pt x="149769" y="247472"/>
                </a:lnTo>
                <a:lnTo>
                  <a:pt x="201226" y="240744"/>
                </a:lnTo>
                <a:lnTo>
                  <a:pt x="253118" y="235469"/>
                </a:lnTo>
                <a:lnTo>
                  <a:pt x="305427" y="231669"/>
                </a:lnTo>
                <a:lnTo>
                  <a:pt x="358131" y="229371"/>
                </a:lnTo>
                <a:lnTo>
                  <a:pt x="411213" y="228600"/>
                </a:lnTo>
                <a:lnTo>
                  <a:pt x="1349149" y="228600"/>
                </a:lnTo>
                <a:lnTo>
                  <a:pt x="1319811" y="213523"/>
                </a:lnTo>
                <a:lnTo>
                  <a:pt x="1276294" y="192450"/>
                </a:lnTo>
                <a:lnTo>
                  <a:pt x="1232213" y="172385"/>
                </a:lnTo>
                <a:lnTo>
                  <a:pt x="1187585" y="153342"/>
                </a:lnTo>
                <a:lnTo>
                  <a:pt x="1142423" y="135337"/>
                </a:lnTo>
                <a:lnTo>
                  <a:pt x="1096743" y="118385"/>
                </a:lnTo>
                <a:lnTo>
                  <a:pt x="1050560" y="102500"/>
                </a:lnTo>
                <a:lnTo>
                  <a:pt x="1003889" y="87698"/>
                </a:lnTo>
                <a:lnTo>
                  <a:pt x="956745" y="73994"/>
                </a:lnTo>
                <a:lnTo>
                  <a:pt x="909142" y="61402"/>
                </a:lnTo>
                <a:lnTo>
                  <a:pt x="861096" y="49939"/>
                </a:lnTo>
                <a:lnTo>
                  <a:pt x="812622" y="39618"/>
                </a:lnTo>
                <a:lnTo>
                  <a:pt x="763734" y="30455"/>
                </a:lnTo>
                <a:lnTo>
                  <a:pt x="714449" y="22465"/>
                </a:lnTo>
                <a:lnTo>
                  <a:pt x="664780" y="15663"/>
                </a:lnTo>
                <a:lnTo>
                  <a:pt x="614743" y="10064"/>
                </a:lnTo>
                <a:lnTo>
                  <a:pt x="564353" y="5684"/>
                </a:lnTo>
                <a:lnTo>
                  <a:pt x="513624" y="2536"/>
                </a:lnTo>
                <a:lnTo>
                  <a:pt x="462573" y="636"/>
                </a:lnTo>
                <a:lnTo>
                  <a:pt x="41121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968941" y="3463011"/>
            <a:ext cx="572135" cy="1314450"/>
          </a:xfrm>
          <a:custGeom>
            <a:avLst/>
            <a:gdLst/>
            <a:ahLst/>
            <a:cxnLst/>
            <a:rect l="l" t="t" r="r" b="b"/>
            <a:pathLst>
              <a:path w="572135" h="1314450">
                <a:moveTo>
                  <a:pt x="388759" y="0"/>
                </a:moveTo>
                <a:lnTo>
                  <a:pt x="361007" y="39176"/>
                </a:lnTo>
                <a:lnTo>
                  <a:pt x="334158" y="79022"/>
                </a:lnTo>
                <a:lnTo>
                  <a:pt x="308227" y="119523"/>
                </a:lnTo>
                <a:lnTo>
                  <a:pt x="283229" y="160663"/>
                </a:lnTo>
                <a:lnTo>
                  <a:pt x="259179" y="202427"/>
                </a:lnTo>
                <a:lnTo>
                  <a:pt x="236092" y="244800"/>
                </a:lnTo>
                <a:lnTo>
                  <a:pt x="213984" y="287768"/>
                </a:lnTo>
                <a:lnTo>
                  <a:pt x="192870" y="331315"/>
                </a:lnTo>
                <a:lnTo>
                  <a:pt x="172765" y="375426"/>
                </a:lnTo>
                <a:lnTo>
                  <a:pt x="153683" y="420087"/>
                </a:lnTo>
                <a:lnTo>
                  <a:pt x="135641" y="465282"/>
                </a:lnTo>
                <a:lnTo>
                  <a:pt x="118653" y="510996"/>
                </a:lnTo>
                <a:lnTo>
                  <a:pt x="102735" y="557215"/>
                </a:lnTo>
                <a:lnTo>
                  <a:pt x="87901" y="603923"/>
                </a:lnTo>
                <a:lnTo>
                  <a:pt x="74166" y="651106"/>
                </a:lnTo>
                <a:lnTo>
                  <a:pt x="61547" y="698747"/>
                </a:lnTo>
                <a:lnTo>
                  <a:pt x="50057" y="746833"/>
                </a:lnTo>
                <a:lnTo>
                  <a:pt x="39713" y="795349"/>
                </a:lnTo>
                <a:lnTo>
                  <a:pt x="30529" y="844278"/>
                </a:lnTo>
                <a:lnTo>
                  <a:pt x="22520" y="893607"/>
                </a:lnTo>
                <a:lnTo>
                  <a:pt x="15652" y="943765"/>
                </a:lnTo>
                <a:lnTo>
                  <a:pt x="10067" y="993660"/>
                </a:lnTo>
                <a:lnTo>
                  <a:pt x="5690" y="1043962"/>
                </a:lnTo>
                <a:lnTo>
                  <a:pt x="2541" y="1094654"/>
                </a:lnTo>
                <a:lnTo>
                  <a:pt x="638" y="1145717"/>
                </a:lnTo>
                <a:lnTo>
                  <a:pt x="0" y="1197127"/>
                </a:lnTo>
                <a:lnTo>
                  <a:pt x="226" y="1226551"/>
                </a:lnTo>
                <a:lnTo>
                  <a:pt x="890" y="1255868"/>
                </a:lnTo>
                <a:lnTo>
                  <a:pt x="1966" y="1285084"/>
                </a:lnTo>
                <a:lnTo>
                  <a:pt x="3428" y="1314208"/>
                </a:lnTo>
                <a:lnTo>
                  <a:pt x="229831" y="1260602"/>
                </a:lnTo>
                <a:lnTo>
                  <a:pt x="229328" y="1244779"/>
                </a:lnTo>
                <a:lnTo>
                  <a:pt x="228939" y="1228931"/>
                </a:lnTo>
                <a:lnTo>
                  <a:pt x="228688" y="1213049"/>
                </a:lnTo>
                <a:lnTo>
                  <a:pt x="228599" y="1197127"/>
                </a:lnTo>
                <a:lnTo>
                  <a:pt x="229318" y="1145715"/>
                </a:lnTo>
                <a:lnTo>
                  <a:pt x="231464" y="1094616"/>
                </a:lnTo>
                <a:lnTo>
                  <a:pt x="235023" y="1043840"/>
                </a:lnTo>
                <a:lnTo>
                  <a:pt x="239978" y="993403"/>
                </a:lnTo>
                <a:lnTo>
                  <a:pt x="246317" y="943321"/>
                </a:lnTo>
                <a:lnTo>
                  <a:pt x="253899" y="894297"/>
                </a:lnTo>
                <a:lnTo>
                  <a:pt x="262878" y="845275"/>
                </a:lnTo>
                <a:lnTo>
                  <a:pt x="273166" y="796717"/>
                </a:lnTo>
                <a:lnTo>
                  <a:pt x="284745" y="748644"/>
                </a:lnTo>
                <a:lnTo>
                  <a:pt x="297595" y="701074"/>
                </a:lnTo>
                <a:lnTo>
                  <a:pt x="311696" y="654026"/>
                </a:lnTo>
                <a:lnTo>
                  <a:pt x="327031" y="607519"/>
                </a:lnTo>
                <a:lnTo>
                  <a:pt x="343579" y="561572"/>
                </a:lnTo>
                <a:lnTo>
                  <a:pt x="361321" y="516205"/>
                </a:lnTo>
                <a:lnTo>
                  <a:pt x="380238" y="471436"/>
                </a:lnTo>
                <a:lnTo>
                  <a:pt x="400312" y="427284"/>
                </a:lnTo>
                <a:lnTo>
                  <a:pt x="421521" y="383769"/>
                </a:lnTo>
                <a:lnTo>
                  <a:pt x="443849" y="340909"/>
                </a:lnTo>
                <a:lnTo>
                  <a:pt x="467274" y="298724"/>
                </a:lnTo>
                <a:lnTo>
                  <a:pt x="491779" y="257232"/>
                </a:lnTo>
                <a:lnTo>
                  <a:pt x="517344" y="216453"/>
                </a:lnTo>
                <a:lnTo>
                  <a:pt x="543949" y="176405"/>
                </a:lnTo>
                <a:lnTo>
                  <a:pt x="571576" y="137109"/>
                </a:lnTo>
                <a:lnTo>
                  <a:pt x="388759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050409" y="4532465"/>
            <a:ext cx="3002916" cy="2170430"/>
          </a:xfrm>
          <a:custGeom>
            <a:avLst/>
            <a:gdLst/>
            <a:ahLst/>
            <a:cxnLst/>
            <a:rect l="l" t="t" r="r" b="b"/>
            <a:pathLst>
              <a:path w="3002915" h="2170429">
                <a:moveTo>
                  <a:pt x="120434" y="1734413"/>
                </a:moveTo>
                <a:lnTo>
                  <a:pt x="0" y="1929269"/>
                </a:lnTo>
                <a:lnTo>
                  <a:pt x="43276" y="1951778"/>
                </a:lnTo>
                <a:lnTo>
                  <a:pt x="87146" y="1973278"/>
                </a:lnTo>
                <a:lnTo>
                  <a:pt x="131594" y="1993753"/>
                </a:lnTo>
                <a:lnTo>
                  <a:pt x="176604" y="2013187"/>
                </a:lnTo>
                <a:lnTo>
                  <a:pt x="222161" y="2031565"/>
                </a:lnTo>
                <a:lnTo>
                  <a:pt x="268249" y="2048871"/>
                </a:lnTo>
                <a:lnTo>
                  <a:pt x="314854" y="2065089"/>
                </a:lnTo>
                <a:lnTo>
                  <a:pt x="361959" y="2080203"/>
                </a:lnTo>
                <a:lnTo>
                  <a:pt x="409549" y="2094199"/>
                </a:lnTo>
                <a:lnTo>
                  <a:pt x="457609" y="2107060"/>
                </a:lnTo>
                <a:lnTo>
                  <a:pt x="506124" y="2118770"/>
                </a:lnTo>
                <a:lnTo>
                  <a:pt x="555077" y="2129314"/>
                </a:lnTo>
                <a:lnTo>
                  <a:pt x="604454" y="2138677"/>
                </a:lnTo>
                <a:lnTo>
                  <a:pt x="654239" y="2146842"/>
                </a:lnTo>
                <a:lnTo>
                  <a:pt x="704416" y="2153794"/>
                </a:lnTo>
                <a:lnTo>
                  <a:pt x="754971" y="2159517"/>
                </a:lnTo>
                <a:lnTo>
                  <a:pt x="805887" y="2163995"/>
                </a:lnTo>
                <a:lnTo>
                  <a:pt x="857150" y="2167214"/>
                </a:lnTo>
                <a:lnTo>
                  <a:pt x="908744" y="2169156"/>
                </a:lnTo>
                <a:lnTo>
                  <a:pt x="960653" y="2169807"/>
                </a:lnTo>
                <a:lnTo>
                  <a:pt x="1008780" y="2169248"/>
                </a:lnTo>
                <a:lnTo>
                  <a:pt x="1056638" y="2167580"/>
                </a:lnTo>
                <a:lnTo>
                  <a:pt x="1104215" y="2164815"/>
                </a:lnTo>
                <a:lnTo>
                  <a:pt x="1151497" y="2160965"/>
                </a:lnTo>
                <a:lnTo>
                  <a:pt x="1198473" y="2156043"/>
                </a:lnTo>
                <a:lnTo>
                  <a:pt x="1245129" y="2150060"/>
                </a:lnTo>
                <a:lnTo>
                  <a:pt x="1291455" y="2143030"/>
                </a:lnTo>
                <a:lnTo>
                  <a:pt x="1337437" y="2134965"/>
                </a:lnTo>
                <a:lnTo>
                  <a:pt x="1383064" y="2125877"/>
                </a:lnTo>
                <a:lnTo>
                  <a:pt x="1428322" y="2115778"/>
                </a:lnTo>
                <a:lnTo>
                  <a:pt x="1473200" y="2104681"/>
                </a:lnTo>
                <a:lnTo>
                  <a:pt x="1517684" y="2092598"/>
                </a:lnTo>
                <a:lnTo>
                  <a:pt x="1561764" y="2079542"/>
                </a:lnTo>
                <a:lnTo>
                  <a:pt x="1605425" y="2065524"/>
                </a:lnTo>
                <a:lnTo>
                  <a:pt x="1648657" y="2050558"/>
                </a:lnTo>
                <a:lnTo>
                  <a:pt x="1691446" y="2034655"/>
                </a:lnTo>
                <a:lnTo>
                  <a:pt x="1733781" y="2017828"/>
                </a:lnTo>
                <a:lnTo>
                  <a:pt x="1775649" y="2000089"/>
                </a:lnTo>
                <a:lnTo>
                  <a:pt x="1817037" y="1981451"/>
                </a:lnTo>
                <a:lnTo>
                  <a:pt x="1857934" y="1961926"/>
                </a:lnTo>
                <a:lnTo>
                  <a:pt x="1898326" y="1941526"/>
                </a:lnTo>
                <a:lnTo>
                  <a:pt x="1898925" y="1941207"/>
                </a:lnTo>
                <a:lnTo>
                  <a:pt x="960653" y="1941207"/>
                </a:lnTo>
                <a:lnTo>
                  <a:pt x="907358" y="1940434"/>
                </a:lnTo>
                <a:lnTo>
                  <a:pt x="854442" y="1938129"/>
                </a:lnTo>
                <a:lnTo>
                  <a:pt x="801924" y="1934314"/>
                </a:lnTo>
                <a:lnTo>
                  <a:pt x="749827" y="1929009"/>
                </a:lnTo>
                <a:lnTo>
                  <a:pt x="698172" y="1922238"/>
                </a:lnTo>
                <a:lnTo>
                  <a:pt x="646979" y="1914021"/>
                </a:lnTo>
                <a:lnTo>
                  <a:pt x="596270" y="1904381"/>
                </a:lnTo>
                <a:lnTo>
                  <a:pt x="546066" y="1893338"/>
                </a:lnTo>
                <a:lnTo>
                  <a:pt x="496388" y="1880914"/>
                </a:lnTo>
                <a:lnTo>
                  <a:pt x="447257" y="1867132"/>
                </a:lnTo>
                <a:lnTo>
                  <a:pt x="398694" y="1852011"/>
                </a:lnTo>
                <a:lnTo>
                  <a:pt x="350721" y="1835575"/>
                </a:lnTo>
                <a:lnTo>
                  <a:pt x="303358" y="1817845"/>
                </a:lnTo>
                <a:lnTo>
                  <a:pt x="256626" y="1798842"/>
                </a:lnTo>
                <a:lnTo>
                  <a:pt x="210548" y="1778588"/>
                </a:lnTo>
                <a:lnTo>
                  <a:pt x="165143" y="1757104"/>
                </a:lnTo>
                <a:lnTo>
                  <a:pt x="120434" y="1734413"/>
                </a:lnTo>
                <a:close/>
              </a:path>
              <a:path w="3002915" h="2170429">
                <a:moveTo>
                  <a:pt x="2998673" y="0"/>
                </a:moveTo>
                <a:lnTo>
                  <a:pt x="2771127" y="22796"/>
                </a:lnTo>
                <a:lnTo>
                  <a:pt x="2772391" y="48873"/>
                </a:lnTo>
                <a:lnTo>
                  <a:pt x="2773367" y="75044"/>
                </a:lnTo>
                <a:lnTo>
                  <a:pt x="2773969" y="101309"/>
                </a:lnTo>
                <a:lnTo>
                  <a:pt x="2774175" y="127673"/>
                </a:lnTo>
                <a:lnTo>
                  <a:pt x="2773543" y="175911"/>
                </a:lnTo>
                <a:lnTo>
                  <a:pt x="2771656" y="223842"/>
                </a:lnTo>
                <a:lnTo>
                  <a:pt x="2768532" y="271451"/>
                </a:lnTo>
                <a:lnTo>
                  <a:pt x="2764185" y="318722"/>
                </a:lnTo>
                <a:lnTo>
                  <a:pt x="2758631" y="365638"/>
                </a:lnTo>
                <a:lnTo>
                  <a:pt x="2751886" y="412184"/>
                </a:lnTo>
                <a:lnTo>
                  <a:pt x="2743940" y="458478"/>
                </a:lnTo>
                <a:lnTo>
                  <a:pt x="2734807" y="504461"/>
                </a:lnTo>
                <a:lnTo>
                  <a:pt x="2724665" y="549446"/>
                </a:lnTo>
                <a:lnTo>
                  <a:pt x="2713315" y="594355"/>
                </a:lnTo>
                <a:lnTo>
                  <a:pt x="2700852" y="638815"/>
                </a:lnTo>
                <a:lnTo>
                  <a:pt x="2687294" y="682810"/>
                </a:lnTo>
                <a:lnTo>
                  <a:pt x="2672655" y="726325"/>
                </a:lnTo>
                <a:lnTo>
                  <a:pt x="2656952" y="769343"/>
                </a:lnTo>
                <a:lnTo>
                  <a:pt x="2640199" y="811850"/>
                </a:lnTo>
                <a:lnTo>
                  <a:pt x="2622414" y="853829"/>
                </a:lnTo>
                <a:lnTo>
                  <a:pt x="2603612" y="895264"/>
                </a:lnTo>
                <a:lnTo>
                  <a:pt x="2583808" y="936139"/>
                </a:lnTo>
                <a:lnTo>
                  <a:pt x="2563018" y="976440"/>
                </a:lnTo>
                <a:lnTo>
                  <a:pt x="2541259" y="1016149"/>
                </a:lnTo>
                <a:lnTo>
                  <a:pt x="2518545" y="1055252"/>
                </a:lnTo>
                <a:lnTo>
                  <a:pt x="2494893" y="1093732"/>
                </a:lnTo>
                <a:lnTo>
                  <a:pt x="2470319" y="1131574"/>
                </a:lnTo>
                <a:lnTo>
                  <a:pt x="2444838" y="1168762"/>
                </a:lnTo>
                <a:lnTo>
                  <a:pt x="2418466" y="1205280"/>
                </a:lnTo>
                <a:lnTo>
                  <a:pt x="2391219" y="1241112"/>
                </a:lnTo>
                <a:lnTo>
                  <a:pt x="2363112" y="1276242"/>
                </a:lnTo>
                <a:lnTo>
                  <a:pt x="2334162" y="1310656"/>
                </a:lnTo>
                <a:lnTo>
                  <a:pt x="2304384" y="1344336"/>
                </a:lnTo>
                <a:lnTo>
                  <a:pt x="2273794" y="1377268"/>
                </a:lnTo>
                <a:lnTo>
                  <a:pt x="2242408" y="1409434"/>
                </a:lnTo>
                <a:lnTo>
                  <a:pt x="2210242" y="1440821"/>
                </a:lnTo>
                <a:lnTo>
                  <a:pt x="2177311" y="1471411"/>
                </a:lnTo>
                <a:lnTo>
                  <a:pt x="2143631" y="1501189"/>
                </a:lnTo>
                <a:lnTo>
                  <a:pt x="2109218" y="1530140"/>
                </a:lnTo>
                <a:lnTo>
                  <a:pt x="2074087" y="1558246"/>
                </a:lnTo>
                <a:lnTo>
                  <a:pt x="2038255" y="1585494"/>
                </a:lnTo>
                <a:lnTo>
                  <a:pt x="2001738" y="1611866"/>
                </a:lnTo>
                <a:lnTo>
                  <a:pt x="1964550" y="1637347"/>
                </a:lnTo>
                <a:lnTo>
                  <a:pt x="1926709" y="1661922"/>
                </a:lnTo>
                <a:lnTo>
                  <a:pt x="1888229" y="1685574"/>
                </a:lnTo>
                <a:lnTo>
                  <a:pt x="1849126" y="1708288"/>
                </a:lnTo>
                <a:lnTo>
                  <a:pt x="1809417" y="1730048"/>
                </a:lnTo>
                <a:lnTo>
                  <a:pt x="1769117" y="1750838"/>
                </a:lnTo>
                <a:lnTo>
                  <a:pt x="1728242" y="1770642"/>
                </a:lnTo>
                <a:lnTo>
                  <a:pt x="1686807" y="1789444"/>
                </a:lnTo>
                <a:lnTo>
                  <a:pt x="1644828" y="1807230"/>
                </a:lnTo>
                <a:lnTo>
                  <a:pt x="1602322" y="1823982"/>
                </a:lnTo>
                <a:lnTo>
                  <a:pt x="1559304" y="1839686"/>
                </a:lnTo>
                <a:lnTo>
                  <a:pt x="1515789" y="1854325"/>
                </a:lnTo>
                <a:lnTo>
                  <a:pt x="1471794" y="1867884"/>
                </a:lnTo>
                <a:lnTo>
                  <a:pt x="1427334" y="1880346"/>
                </a:lnTo>
                <a:lnTo>
                  <a:pt x="1382426" y="1891697"/>
                </a:lnTo>
                <a:lnTo>
                  <a:pt x="1337084" y="1901919"/>
                </a:lnTo>
                <a:lnTo>
                  <a:pt x="1291325" y="1910998"/>
                </a:lnTo>
                <a:lnTo>
                  <a:pt x="1245164" y="1918918"/>
                </a:lnTo>
                <a:lnTo>
                  <a:pt x="1198618" y="1925663"/>
                </a:lnTo>
                <a:lnTo>
                  <a:pt x="1151702" y="1931217"/>
                </a:lnTo>
                <a:lnTo>
                  <a:pt x="1104431" y="1935564"/>
                </a:lnTo>
                <a:lnTo>
                  <a:pt x="1056823" y="1938689"/>
                </a:lnTo>
                <a:lnTo>
                  <a:pt x="1008891" y="1940575"/>
                </a:lnTo>
                <a:lnTo>
                  <a:pt x="960653" y="1941207"/>
                </a:lnTo>
                <a:lnTo>
                  <a:pt x="1898925" y="1941207"/>
                </a:lnTo>
                <a:lnTo>
                  <a:pt x="1938202" y="1920264"/>
                </a:lnTo>
                <a:lnTo>
                  <a:pt x="1977549" y="1898152"/>
                </a:lnTo>
                <a:lnTo>
                  <a:pt x="2016355" y="1875202"/>
                </a:lnTo>
                <a:lnTo>
                  <a:pt x="2054608" y="1851427"/>
                </a:lnTo>
                <a:lnTo>
                  <a:pt x="2092294" y="1826839"/>
                </a:lnTo>
                <a:lnTo>
                  <a:pt x="2129403" y="1801450"/>
                </a:lnTo>
                <a:lnTo>
                  <a:pt x="2165920" y="1775273"/>
                </a:lnTo>
                <a:lnTo>
                  <a:pt x="2201835" y="1748320"/>
                </a:lnTo>
                <a:lnTo>
                  <a:pt x="2237135" y="1720604"/>
                </a:lnTo>
                <a:lnTo>
                  <a:pt x="2271807" y="1692137"/>
                </a:lnTo>
                <a:lnTo>
                  <a:pt x="2305839" y="1662930"/>
                </a:lnTo>
                <a:lnTo>
                  <a:pt x="2339219" y="1632998"/>
                </a:lnTo>
                <a:lnTo>
                  <a:pt x="2371933" y="1602351"/>
                </a:lnTo>
                <a:lnTo>
                  <a:pt x="2403971" y="1571002"/>
                </a:lnTo>
                <a:lnTo>
                  <a:pt x="2435320" y="1538964"/>
                </a:lnTo>
                <a:lnTo>
                  <a:pt x="2465967" y="1506249"/>
                </a:lnTo>
                <a:lnTo>
                  <a:pt x="2495899" y="1472869"/>
                </a:lnTo>
                <a:lnTo>
                  <a:pt x="2525105" y="1438837"/>
                </a:lnTo>
                <a:lnTo>
                  <a:pt x="2553573" y="1404165"/>
                </a:lnTo>
                <a:lnTo>
                  <a:pt x="2581289" y="1368865"/>
                </a:lnTo>
                <a:lnTo>
                  <a:pt x="2608242" y="1332950"/>
                </a:lnTo>
                <a:lnTo>
                  <a:pt x="2634418" y="1296432"/>
                </a:lnTo>
                <a:lnTo>
                  <a:pt x="2659807" y="1259324"/>
                </a:lnTo>
                <a:lnTo>
                  <a:pt x="2684395" y="1221637"/>
                </a:lnTo>
                <a:lnTo>
                  <a:pt x="2708170" y="1183384"/>
                </a:lnTo>
                <a:lnTo>
                  <a:pt x="2731120" y="1144578"/>
                </a:lnTo>
                <a:lnTo>
                  <a:pt x="2753232" y="1105230"/>
                </a:lnTo>
                <a:lnTo>
                  <a:pt x="2774494" y="1065354"/>
                </a:lnTo>
                <a:lnTo>
                  <a:pt x="2794894" y="1024961"/>
                </a:lnTo>
                <a:lnTo>
                  <a:pt x="2814419" y="984065"/>
                </a:lnTo>
                <a:lnTo>
                  <a:pt x="2833057" y="942676"/>
                </a:lnTo>
                <a:lnTo>
                  <a:pt x="2850796" y="900808"/>
                </a:lnTo>
                <a:lnTo>
                  <a:pt x="2867623" y="858473"/>
                </a:lnTo>
                <a:lnTo>
                  <a:pt x="2883526" y="815683"/>
                </a:lnTo>
                <a:lnTo>
                  <a:pt x="2898492" y="772451"/>
                </a:lnTo>
                <a:lnTo>
                  <a:pt x="2912510" y="728789"/>
                </a:lnTo>
                <a:lnTo>
                  <a:pt x="2925566" y="684709"/>
                </a:lnTo>
                <a:lnTo>
                  <a:pt x="2937649" y="640224"/>
                </a:lnTo>
                <a:lnTo>
                  <a:pt x="2948746" y="595346"/>
                </a:lnTo>
                <a:lnTo>
                  <a:pt x="2958845" y="550088"/>
                </a:lnTo>
                <a:lnTo>
                  <a:pt x="2967995" y="504104"/>
                </a:lnTo>
                <a:lnTo>
                  <a:pt x="2976018" y="458345"/>
                </a:lnTo>
                <a:lnTo>
                  <a:pt x="2983028" y="412152"/>
                </a:lnTo>
                <a:lnTo>
                  <a:pt x="2989010" y="365495"/>
                </a:lnTo>
                <a:lnTo>
                  <a:pt x="2993933" y="318519"/>
                </a:lnTo>
                <a:lnTo>
                  <a:pt x="2997782" y="271236"/>
                </a:lnTo>
                <a:lnTo>
                  <a:pt x="3000548" y="223659"/>
                </a:lnTo>
                <a:lnTo>
                  <a:pt x="3002216" y="175801"/>
                </a:lnTo>
                <a:lnTo>
                  <a:pt x="3002775" y="127673"/>
                </a:lnTo>
                <a:lnTo>
                  <a:pt x="3002502" y="95570"/>
                </a:lnTo>
                <a:lnTo>
                  <a:pt x="3001705" y="63593"/>
                </a:lnTo>
                <a:lnTo>
                  <a:pt x="3000417" y="31737"/>
                </a:lnTo>
                <a:lnTo>
                  <a:pt x="299867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2806180" y="762000"/>
            <a:ext cx="83952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r>
              <a:rPr lang="ru-RU" dirty="0" smtClean="0"/>
              <a:t> Участники программы </a:t>
            </a:r>
            <a:endParaRPr lang="ru-RU" dirty="0"/>
          </a:p>
        </p:txBody>
      </p:sp>
      <p:sp>
        <p:nvSpPr>
          <p:cNvPr id="12" name="object 3"/>
          <p:cNvSpPr/>
          <p:nvPr/>
        </p:nvSpPr>
        <p:spPr>
          <a:xfrm>
            <a:off x="1" y="1600201"/>
            <a:ext cx="12169915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4"/>
          <p:cNvSpPr txBox="1"/>
          <p:nvPr/>
        </p:nvSpPr>
        <p:spPr>
          <a:xfrm>
            <a:off x="457200" y="1752600"/>
            <a:ext cx="104686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spc="20" dirty="0">
                <a:solidFill>
                  <a:srgbClr val="FFFFFF"/>
                </a:solidFill>
                <a:latin typeface="Arial"/>
                <a:cs typeface="Arial"/>
              </a:rPr>
              <a:t>«Накопительная ипотека» - доступна </a:t>
            </a:r>
            <a:r>
              <a:rPr lang="ru-RU" sz="28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ВАМ!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3674" y="2844830"/>
            <a:ext cx="28361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>
              <a:lnSpc>
                <a:spcPct val="100000"/>
              </a:lnSpc>
              <a:spcBef>
                <a:spcPts val="100"/>
              </a:spcBef>
            </a:pPr>
            <a:r>
              <a:rPr lang="ru-RU" sz="2600" spc="-5" dirty="0">
                <a:latin typeface="Arial"/>
                <a:cs typeface="Arial"/>
              </a:rPr>
              <a:t>Граждане РФ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9600" y="480333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spc="-5" dirty="0">
                <a:latin typeface="Arial"/>
                <a:cs typeface="Arial"/>
              </a:rPr>
              <a:t>Не имеющие в собственности жилого  помещения либо имеющие не более  одного жилого помещения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34200" y="3450848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spc="-5" dirty="0">
                <a:latin typeface="Arial"/>
                <a:cs typeface="Arial"/>
              </a:rPr>
              <a:t>Проживающие на территории  </a:t>
            </a:r>
          </a:p>
          <a:p>
            <a:r>
              <a:rPr lang="ru-RU" sz="2600" spc="-5" dirty="0">
                <a:latin typeface="Arial"/>
                <a:cs typeface="Arial"/>
              </a:rPr>
              <a:t>Краснодарского края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3" grpId="0"/>
      <p:bldP spid="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99" y="-327124"/>
            <a:ext cx="3048001" cy="25426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865"/>
              </a:lnSpc>
              <a:spcBef>
                <a:spcPts val="100"/>
              </a:spcBef>
            </a:pPr>
            <a:r>
              <a:rPr lang="ru-RU" sz="23925" b="1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04</a:t>
            </a:r>
            <a:endParaRPr sz="3200" b="1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1828799"/>
            <a:ext cx="12191999" cy="628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966509" y="1752600"/>
            <a:ext cx="425898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spc="20" dirty="0" smtClean="0">
                <a:latin typeface="Arial"/>
                <a:cs typeface="Arial"/>
              </a:rPr>
              <a:t>5 шагов к своей </a:t>
            </a:r>
            <a:r>
              <a:rPr lang="ru-RU" sz="4000" b="1" spc="20" dirty="0" smtClean="0">
                <a:solidFill>
                  <a:srgbClr val="C00000"/>
                </a:solidFill>
                <a:latin typeface="Arial"/>
                <a:cs typeface="Arial"/>
              </a:rPr>
              <a:t>цели!</a:t>
            </a:r>
            <a:endParaRPr lang="ru-RU" sz="4000" b="1" spc="2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3710995"/>
            <a:ext cx="4267200" cy="86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marR="5080" indent="-273050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2.</a:t>
            </a: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Заявление в центр господдержки населения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" y="2678774"/>
            <a:ext cx="3408235" cy="86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55600">
              <a:lnSpc>
                <a:spcPct val="1064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1.</a:t>
            </a: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45" dirty="0" smtClean="0">
                <a:latin typeface="Arial"/>
                <a:cs typeface="Arial"/>
              </a:rPr>
              <a:t>Открытие в Банке вклада и счета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7900" y="751582"/>
            <a:ext cx="1047749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 Вижу цель - не вижу препятствий! </a:t>
            </a:r>
          </a:p>
          <a:p>
            <a:r>
              <a:rPr lang="ru-RU" sz="3200" b="1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 </a:t>
            </a:r>
            <a:endParaRPr lang="ru-RU" sz="3200" b="1" dirty="0" smtClean="0">
              <a:ln w="10541" cmpd="sng">
                <a:solidFill>
                  <a:srgbClr val="33BCDD"/>
                </a:solidFill>
                <a:prstDash val="solid"/>
              </a:ln>
              <a:solidFill>
                <a:srgbClr val="33BCDD"/>
              </a:solidFill>
            </a:endParaRPr>
          </a:p>
        </p:txBody>
      </p:sp>
      <p:sp>
        <p:nvSpPr>
          <p:cNvPr id="21" name="object 5"/>
          <p:cNvSpPr txBox="1"/>
          <p:nvPr/>
        </p:nvSpPr>
        <p:spPr>
          <a:xfrm>
            <a:off x="4800600" y="2590800"/>
            <a:ext cx="3958591" cy="9053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4488">
              <a:spcBef>
                <a:spcPts val="100"/>
              </a:spcBef>
              <a:tabLst>
                <a:tab pos="450850" algn="l"/>
              </a:tabLst>
            </a:pP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3</a:t>
            </a: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.</a:t>
            </a:r>
            <a:r>
              <a:rPr lang="ru-RU" sz="2600" b="1" spc="-10" dirty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Накопление с господдержкой </a:t>
            </a:r>
            <a:r>
              <a:rPr lang="ru-RU" sz="3200" b="1" spc="30" dirty="0" smtClean="0">
                <a:solidFill>
                  <a:srgbClr val="C00000"/>
                </a:solidFill>
                <a:latin typeface="Arial"/>
                <a:cs typeface="Arial"/>
              </a:rPr>
              <a:t>30%</a:t>
            </a:r>
            <a:endParaRPr sz="24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2" name="object 5"/>
          <p:cNvSpPr txBox="1"/>
          <p:nvPr/>
        </p:nvSpPr>
        <p:spPr>
          <a:xfrm>
            <a:off x="4800600" y="3733800"/>
            <a:ext cx="4343400" cy="436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-439738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4</a:t>
            </a:r>
            <a:r>
              <a:rPr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.</a:t>
            </a:r>
            <a:r>
              <a:rPr lang="ru-RU" sz="2600" b="1" spc="-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r>
              <a:rPr lang="ru-RU" sz="2600" spc="30" dirty="0" smtClean="0">
                <a:latin typeface="Arial"/>
                <a:cs typeface="Arial"/>
              </a:rPr>
              <a:t>Оформление сделки</a:t>
            </a:r>
          </a:p>
        </p:txBody>
      </p:sp>
      <p:sp>
        <p:nvSpPr>
          <p:cNvPr id="23" name="object 6"/>
          <p:cNvSpPr/>
          <p:nvPr/>
        </p:nvSpPr>
        <p:spPr>
          <a:xfrm>
            <a:off x="9872319" y="6253417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413550"/>
                </a:move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7"/>
          <p:cNvSpPr/>
          <p:nvPr/>
        </p:nvSpPr>
        <p:spPr>
          <a:xfrm>
            <a:off x="9688239" y="5176025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78" y="163245"/>
                </a:moveTo>
                <a:lnTo>
                  <a:pt x="320648" y="206633"/>
                </a:lnTo>
                <a:lnTo>
                  <a:pt x="304193" y="245627"/>
                </a:lnTo>
                <a:lnTo>
                  <a:pt x="278669" y="278668"/>
                </a:lnTo>
                <a:lnTo>
                  <a:pt x="245631" y="304197"/>
                </a:lnTo>
                <a:lnTo>
                  <a:pt x="206634" y="320658"/>
                </a:lnTo>
                <a:lnTo>
                  <a:pt x="163233" y="326491"/>
                </a:lnTo>
                <a:lnTo>
                  <a:pt x="119832" y="320658"/>
                </a:lnTo>
                <a:lnTo>
                  <a:pt x="80837" y="304197"/>
                </a:lnTo>
                <a:lnTo>
                  <a:pt x="47802" y="278668"/>
                </a:lnTo>
                <a:lnTo>
                  <a:pt x="22281" y="245627"/>
                </a:lnTo>
                <a:lnTo>
                  <a:pt x="5829" y="206633"/>
                </a:lnTo>
                <a:lnTo>
                  <a:pt x="0" y="163245"/>
                </a:lnTo>
                <a:lnTo>
                  <a:pt x="5829" y="119862"/>
                </a:lnTo>
                <a:lnTo>
                  <a:pt x="22281" y="80869"/>
                </a:lnTo>
                <a:lnTo>
                  <a:pt x="47802" y="47828"/>
                </a:lnTo>
                <a:lnTo>
                  <a:pt x="80837" y="22296"/>
                </a:lnTo>
                <a:lnTo>
                  <a:pt x="119832" y="5834"/>
                </a:lnTo>
                <a:lnTo>
                  <a:pt x="163233" y="0"/>
                </a:lnTo>
                <a:lnTo>
                  <a:pt x="206634" y="5834"/>
                </a:lnTo>
                <a:lnTo>
                  <a:pt x="245631" y="22296"/>
                </a:lnTo>
                <a:lnTo>
                  <a:pt x="278669" y="47828"/>
                </a:lnTo>
                <a:lnTo>
                  <a:pt x="304193" y="80869"/>
                </a:lnTo>
                <a:lnTo>
                  <a:pt x="320648" y="119862"/>
                </a:lnTo>
                <a:lnTo>
                  <a:pt x="326478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8"/>
          <p:cNvSpPr/>
          <p:nvPr/>
        </p:nvSpPr>
        <p:spPr>
          <a:xfrm>
            <a:off x="10453205" y="5176025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91" y="163245"/>
                </a:moveTo>
                <a:lnTo>
                  <a:pt x="320661" y="206633"/>
                </a:lnTo>
                <a:lnTo>
                  <a:pt x="304206" y="245627"/>
                </a:lnTo>
                <a:lnTo>
                  <a:pt x="278682" y="278668"/>
                </a:lnTo>
                <a:lnTo>
                  <a:pt x="245644" y="304197"/>
                </a:lnTo>
                <a:lnTo>
                  <a:pt x="206647" y="320658"/>
                </a:lnTo>
                <a:lnTo>
                  <a:pt x="163245" y="326491"/>
                </a:lnTo>
                <a:lnTo>
                  <a:pt x="119844" y="320658"/>
                </a:lnTo>
                <a:lnTo>
                  <a:pt x="80847" y="304197"/>
                </a:lnTo>
                <a:lnTo>
                  <a:pt x="47809" y="278668"/>
                </a:lnTo>
                <a:lnTo>
                  <a:pt x="22285" y="245627"/>
                </a:lnTo>
                <a:lnTo>
                  <a:pt x="5830" y="206633"/>
                </a:lnTo>
                <a:lnTo>
                  <a:pt x="0" y="163245"/>
                </a:lnTo>
                <a:lnTo>
                  <a:pt x="5830" y="119862"/>
                </a:lnTo>
                <a:lnTo>
                  <a:pt x="22285" y="80869"/>
                </a:lnTo>
                <a:lnTo>
                  <a:pt x="47809" y="47828"/>
                </a:lnTo>
                <a:lnTo>
                  <a:pt x="80847" y="22296"/>
                </a:lnTo>
                <a:lnTo>
                  <a:pt x="119844" y="5834"/>
                </a:lnTo>
                <a:lnTo>
                  <a:pt x="163245" y="0"/>
                </a:lnTo>
                <a:lnTo>
                  <a:pt x="206647" y="5834"/>
                </a:lnTo>
                <a:lnTo>
                  <a:pt x="245644" y="22296"/>
                </a:lnTo>
                <a:lnTo>
                  <a:pt x="278682" y="47828"/>
                </a:lnTo>
                <a:lnTo>
                  <a:pt x="304206" y="80869"/>
                </a:lnTo>
                <a:lnTo>
                  <a:pt x="320661" y="119862"/>
                </a:lnTo>
                <a:lnTo>
                  <a:pt x="326491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9"/>
          <p:cNvSpPr/>
          <p:nvPr/>
        </p:nvSpPr>
        <p:spPr>
          <a:xfrm>
            <a:off x="9557645" y="5600472"/>
            <a:ext cx="588010" cy="588010"/>
          </a:xfrm>
          <a:custGeom>
            <a:avLst/>
            <a:gdLst/>
            <a:ahLst/>
            <a:cxnLst/>
            <a:rect l="l" t="t" r="r" b="b"/>
            <a:pathLst>
              <a:path w="588009" h="588010">
                <a:moveTo>
                  <a:pt x="587654" y="587654"/>
                </a:moveTo>
                <a:lnTo>
                  <a:pt x="587654" y="146913"/>
                </a:lnTo>
                <a:lnTo>
                  <a:pt x="580155" y="100525"/>
                </a:lnTo>
                <a:lnTo>
                  <a:pt x="559280" y="60202"/>
                </a:lnTo>
                <a:lnTo>
                  <a:pt x="527465" y="28381"/>
                </a:lnTo>
                <a:lnTo>
                  <a:pt x="487145" y="7501"/>
                </a:lnTo>
                <a:lnTo>
                  <a:pt x="440753" y="0"/>
                </a:lnTo>
                <a:lnTo>
                  <a:pt x="411353" y="0"/>
                </a:lnTo>
                <a:lnTo>
                  <a:pt x="176288" y="0"/>
                </a:lnTo>
                <a:lnTo>
                  <a:pt x="146913" y="0"/>
                </a:lnTo>
                <a:lnTo>
                  <a:pt x="100515" y="7501"/>
                </a:lnTo>
                <a:lnTo>
                  <a:pt x="60191" y="28381"/>
                </a:lnTo>
                <a:lnTo>
                  <a:pt x="28374" y="60202"/>
                </a:lnTo>
                <a:lnTo>
                  <a:pt x="7499" y="100525"/>
                </a:lnTo>
                <a:lnTo>
                  <a:pt x="0" y="146913"/>
                </a:lnTo>
                <a:lnTo>
                  <a:pt x="0" y="587654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0"/>
          <p:cNvSpPr/>
          <p:nvPr/>
        </p:nvSpPr>
        <p:spPr>
          <a:xfrm>
            <a:off x="9982073" y="6155481"/>
            <a:ext cx="195872" cy="13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1"/>
          <p:cNvSpPr/>
          <p:nvPr/>
        </p:nvSpPr>
        <p:spPr>
          <a:xfrm>
            <a:off x="9525000" y="6155481"/>
            <a:ext cx="195884" cy="130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12"/>
          <p:cNvSpPr/>
          <p:nvPr/>
        </p:nvSpPr>
        <p:spPr>
          <a:xfrm>
            <a:off x="10616451" y="6318720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94" y="0"/>
                </a:moveTo>
                <a:lnTo>
                  <a:pt x="0" y="0"/>
                </a:lnTo>
                <a:lnTo>
                  <a:pt x="0" y="359130"/>
                </a:lnTo>
                <a:lnTo>
                  <a:pt x="5133" y="384543"/>
                </a:lnTo>
                <a:lnTo>
                  <a:pt x="19129" y="405296"/>
                </a:lnTo>
                <a:lnTo>
                  <a:pt x="39883" y="419289"/>
                </a:lnTo>
                <a:lnTo>
                  <a:pt x="65290" y="424421"/>
                </a:lnTo>
                <a:lnTo>
                  <a:pt x="90710" y="419289"/>
                </a:lnTo>
                <a:lnTo>
                  <a:pt x="111467" y="405296"/>
                </a:lnTo>
                <a:lnTo>
                  <a:pt x="125462" y="384543"/>
                </a:lnTo>
                <a:lnTo>
                  <a:pt x="130594" y="359130"/>
                </a:lnTo>
                <a:lnTo>
                  <a:pt x="130594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3"/>
          <p:cNvSpPr/>
          <p:nvPr/>
        </p:nvSpPr>
        <p:spPr>
          <a:xfrm>
            <a:off x="10485856" y="6318720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81" y="0"/>
                </a:moveTo>
                <a:lnTo>
                  <a:pt x="0" y="0"/>
                </a:lnTo>
                <a:lnTo>
                  <a:pt x="0" y="359130"/>
                </a:lnTo>
                <a:lnTo>
                  <a:pt x="5131" y="384543"/>
                </a:lnTo>
                <a:lnTo>
                  <a:pt x="19124" y="405296"/>
                </a:lnTo>
                <a:lnTo>
                  <a:pt x="39878" y="419289"/>
                </a:lnTo>
                <a:lnTo>
                  <a:pt x="65290" y="424421"/>
                </a:lnTo>
                <a:lnTo>
                  <a:pt x="90703" y="419289"/>
                </a:lnTo>
                <a:lnTo>
                  <a:pt x="111456" y="405296"/>
                </a:lnTo>
                <a:lnTo>
                  <a:pt x="125450" y="384543"/>
                </a:lnTo>
                <a:lnTo>
                  <a:pt x="130581" y="359130"/>
                </a:lnTo>
                <a:lnTo>
                  <a:pt x="130581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4"/>
          <p:cNvSpPr/>
          <p:nvPr/>
        </p:nvSpPr>
        <p:spPr>
          <a:xfrm>
            <a:off x="10616438" y="5862054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0" y="456666"/>
                </a:moveTo>
                <a:lnTo>
                  <a:pt x="281089" y="456666"/>
                </a:lnTo>
                <a:lnTo>
                  <a:pt x="288563" y="455705"/>
                </a:lnTo>
                <a:lnTo>
                  <a:pt x="312039" y="419403"/>
                </a:lnTo>
                <a:lnTo>
                  <a:pt x="310515" y="411251"/>
                </a:lnTo>
                <a:lnTo>
                  <a:pt x="17420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5"/>
          <p:cNvSpPr/>
          <p:nvPr/>
        </p:nvSpPr>
        <p:spPr>
          <a:xfrm>
            <a:off x="10616438" y="5600472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268249" y="544321"/>
                </a:moveTo>
                <a:lnTo>
                  <a:pt x="277245" y="561711"/>
                </a:lnTo>
                <a:lnTo>
                  <a:pt x="290963" y="575427"/>
                </a:lnTo>
                <a:lnTo>
                  <a:pt x="308357" y="584423"/>
                </a:lnTo>
                <a:lnTo>
                  <a:pt x="328383" y="587654"/>
                </a:lnTo>
                <a:lnTo>
                  <a:pt x="359023" y="580465"/>
                </a:lnTo>
                <a:lnTo>
                  <a:pt x="379401" y="561128"/>
                </a:lnTo>
                <a:lnTo>
                  <a:pt x="388103" y="532988"/>
                </a:lnTo>
                <a:lnTo>
                  <a:pt x="383717" y="499389"/>
                </a:lnTo>
                <a:lnTo>
                  <a:pt x="350659" y="397642"/>
                </a:lnTo>
                <a:lnTo>
                  <a:pt x="307141" y="263980"/>
                </a:lnTo>
                <a:lnTo>
                  <a:pt x="269240" y="147661"/>
                </a:lnTo>
                <a:lnTo>
                  <a:pt x="253034" y="97942"/>
                </a:lnTo>
                <a:lnTo>
                  <a:pt x="217708" y="37536"/>
                </a:lnTo>
                <a:lnTo>
                  <a:pt x="181627" y="11015"/>
                </a:lnTo>
                <a:lnTo>
                  <a:pt x="130594" y="0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16"/>
          <p:cNvSpPr/>
          <p:nvPr/>
        </p:nvSpPr>
        <p:spPr>
          <a:xfrm>
            <a:off x="10304411" y="5862054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312027" y="456666"/>
                </a:moveTo>
                <a:lnTo>
                  <a:pt x="30950" y="456666"/>
                </a:lnTo>
                <a:lnTo>
                  <a:pt x="23476" y="455705"/>
                </a:lnTo>
                <a:lnTo>
                  <a:pt x="0" y="419403"/>
                </a:lnTo>
                <a:lnTo>
                  <a:pt x="1524" y="411251"/>
                </a:lnTo>
                <a:lnTo>
                  <a:pt x="137833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17"/>
          <p:cNvSpPr/>
          <p:nvPr/>
        </p:nvSpPr>
        <p:spPr>
          <a:xfrm>
            <a:off x="10228341" y="5600472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119859" y="544321"/>
                </a:moveTo>
                <a:lnTo>
                  <a:pt x="110863" y="561711"/>
                </a:lnTo>
                <a:lnTo>
                  <a:pt x="97145" y="575427"/>
                </a:lnTo>
                <a:lnTo>
                  <a:pt x="79751" y="584423"/>
                </a:lnTo>
                <a:lnTo>
                  <a:pt x="59725" y="587654"/>
                </a:lnTo>
                <a:lnTo>
                  <a:pt x="29083" y="580465"/>
                </a:lnTo>
                <a:lnTo>
                  <a:pt x="8703" y="561128"/>
                </a:lnTo>
                <a:lnTo>
                  <a:pt x="0" y="532988"/>
                </a:lnTo>
                <a:lnTo>
                  <a:pt x="4391" y="499389"/>
                </a:lnTo>
                <a:lnTo>
                  <a:pt x="37449" y="397642"/>
                </a:lnTo>
                <a:lnTo>
                  <a:pt x="80967" y="263980"/>
                </a:lnTo>
                <a:lnTo>
                  <a:pt x="118868" y="147661"/>
                </a:lnTo>
                <a:lnTo>
                  <a:pt x="135074" y="97942"/>
                </a:lnTo>
                <a:lnTo>
                  <a:pt x="170401" y="37536"/>
                </a:lnTo>
                <a:lnTo>
                  <a:pt x="206481" y="11015"/>
                </a:lnTo>
                <a:lnTo>
                  <a:pt x="257515" y="0"/>
                </a:lnTo>
                <a:lnTo>
                  <a:pt x="388096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8"/>
          <p:cNvSpPr/>
          <p:nvPr/>
        </p:nvSpPr>
        <p:spPr>
          <a:xfrm>
            <a:off x="9688227" y="5829008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163245" y="832523"/>
                </a:moveTo>
                <a:lnTo>
                  <a:pt x="156830" y="864296"/>
                </a:lnTo>
                <a:lnTo>
                  <a:pt x="139336" y="890241"/>
                </a:lnTo>
                <a:lnTo>
                  <a:pt x="113391" y="907732"/>
                </a:lnTo>
                <a:lnTo>
                  <a:pt x="81622" y="914145"/>
                </a:lnTo>
                <a:lnTo>
                  <a:pt x="49849" y="907732"/>
                </a:lnTo>
                <a:lnTo>
                  <a:pt x="23904" y="890241"/>
                </a:lnTo>
                <a:lnTo>
                  <a:pt x="6413" y="864296"/>
                </a:lnTo>
                <a:lnTo>
                  <a:pt x="0" y="832523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9"/>
          <p:cNvSpPr/>
          <p:nvPr/>
        </p:nvSpPr>
        <p:spPr>
          <a:xfrm>
            <a:off x="9851472" y="5829008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0" y="832523"/>
                </a:moveTo>
                <a:lnTo>
                  <a:pt x="6413" y="864296"/>
                </a:lnTo>
                <a:lnTo>
                  <a:pt x="23904" y="890241"/>
                </a:lnTo>
                <a:lnTo>
                  <a:pt x="49849" y="907732"/>
                </a:lnTo>
                <a:lnTo>
                  <a:pt x="81622" y="914145"/>
                </a:lnTo>
                <a:lnTo>
                  <a:pt x="113391" y="907732"/>
                </a:lnTo>
                <a:lnTo>
                  <a:pt x="139336" y="890241"/>
                </a:lnTo>
                <a:lnTo>
                  <a:pt x="156830" y="864296"/>
                </a:lnTo>
                <a:lnTo>
                  <a:pt x="163245" y="832523"/>
                </a:lnTo>
                <a:lnTo>
                  <a:pt x="16324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20"/>
          <p:cNvSpPr/>
          <p:nvPr/>
        </p:nvSpPr>
        <p:spPr>
          <a:xfrm>
            <a:off x="11673205" y="4003638"/>
            <a:ext cx="518795" cy="2379980"/>
          </a:xfrm>
          <a:custGeom>
            <a:avLst/>
            <a:gdLst/>
            <a:ahLst/>
            <a:cxnLst/>
            <a:rect l="l" t="t" r="r" b="b"/>
            <a:pathLst>
              <a:path w="518795" h="2379979">
                <a:moveTo>
                  <a:pt x="518642" y="0"/>
                </a:moveTo>
                <a:lnTo>
                  <a:pt x="0" y="518642"/>
                </a:lnTo>
                <a:lnTo>
                  <a:pt x="0" y="2379801"/>
                </a:lnTo>
                <a:lnTo>
                  <a:pt x="518642" y="2379801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21"/>
          <p:cNvSpPr/>
          <p:nvPr/>
        </p:nvSpPr>
        <p:spPr>
          <a:xfrm>
            <a:off x="11892178" y="4686504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30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22"/>
          <p:cNvSpPr/>
          <p:nvPr/>
        </p:nvSpPr>
        <p:spPr>
          <a:xfrm>
            <a:off x="11892178" y="5233912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23"/>
          <p:cNvSpPr/>
          <p:nvPr/>
        </p:nvSpPr>
        <p:spPr>
          <a:xfrm>
            <a:off x="11892178" y="5781294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47"/>
                </a:moveTo>
                <a:lnTo>
                  <a:pt x="0" y="328447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24"/>
          <p:cNvSpPr/>
          <p:nvPr/>
        </p:nvSpPr>
        <p:spPr>
          <a:xfrm>
            <a:off x="10578427" y="468650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25"/>
          <p:cNvSpPr/>
          <p:nvPr/>
        </p:nvSpPr>
        <p:spPr>
          <a:xfrm>
            <a:off x="11125810" y="468650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26"/>
          <p:cNvSpPr/>
          <p:nvPr/>
        </p:nvSpPr>
        <p:spPr>
          <a:xfrm>
            <a:off x="11125810" y="5233912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27"/>
          <p:cNvSpPr/>
          <p:nvPr/>
        </p:nvSpPr>
        <p:spPr>
          <a:xfrm>
            <a:off x="11125810" y="578129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47"/>
                </a:moveTo>
                <a:lnTo>
                  <a:pt x="0" y="328447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47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28"/>
          <p:cNvSpPr/>
          <p:nvPr/>
        </p:nvSpPr>
        <p:spPr>
          <a:xfrm>
            <a:off x="10320261" y="3810000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806883" y="110807"/>
                </a:move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806883" y="110807"/>
                </a:lnTo>
                <a:close/>
              </a:path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806883" y="110807"/>
                </a:lnTo>
                <a:lnTo>
                  <a:pt x="696074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29"/>
          <p:cNvSpPr/>
          <p:nvPr/>
        </p:nvSpPr>
        <p:spPr>
          <a:xfrm>
            <a:off x="10320261" y="3810000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5666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696074" y="0"/>
                </a:lnTo>
                <a:close/>
              </a:path>
            </a:pathLst>
          </a:custGeom>
          <a:ln w="1567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5"/>
          <p:cNvSpPr txBox="1"/>
          <p:nvPr/>
        </p:nvSpPr>
        <p:spPr>
          <a:xfrm rot="18929954">
            <a:off x="8508575" y="3453345"/>
            <a:ext cx="3448834" cy="600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-439738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lang="ru-RU"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</a:t>
            </a:r>
            <a:r>
              <a:rPr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.</a:t>
            </a:r>
            <a:r>
              <a:rPr lang="ru-RU" sz="36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Новоселье</a:t>
            </a:r>
            <a:r>
              <a:rPr lang="ru-RU" sz="3600" b="1" spc="2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48" name="object 7"/>
          <p:cNvSpPr/>
          <p:nvPr/>
        </p:nvSpPr>
        <p:spPr>
          <a:xfrm>
            <a:off x="381000" y="4800600"/>
            <a:ext cx="1094105" cy="1415415"/>
          </a:xfrm>
          <a:custGeom>
            <a:avLst/>
            <a:gdLst/>
            <a:ahLst/>
            <a:cxnLst/>
            <a:rect l="l" t="t" r="r" b="b"/>
            <a:pathLst>
              <a:path w="1094105" h="1415414">
                <a:moveTo>
                  <a:pt x="1093635" y="1415275"/>
                </a:moveTo>
                <a:lnTo>
                  <a:pt x="0" y="1415275"/>
                </a:lnTo>
                <a:lnTo>
                  <a:pt x="0" y="0"/>
                </a:lnTo>
                <a:lnTo>
                  <a:pt x="707644" y="0"/>
                </a:lnTo>
                <a:lnTo>
                  <a:pt x="1093635" y="385978"/>
                </a:lnTo>
                <a:lnTo>
                  <a:pt x="1093635" y="1415275"/>
                </a:lnTo>
                <a:close/>
              </a:path>
            </a:pathLst>
          </a:custGeom>
          <a:ln w="5736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Box 6"/>
          <p:cNvSpPr txBox="1"/>
          <p:nvPr/>
        </p:nvSpPr>
        <p:spPr>
          <a:xfrm rot="18059387">
            <a:off x="168093" y="5354779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rPr>
              <a:t>Документы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800600"/>
            <a:ext cx="664072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1355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pc="40" dirty="0">
                <a:latin typeface="Arial"/>
                <a:cs typeface="Arial"/>
              </a:rPr>
              <a:t>Оригинал </a:t>
            </a:r>
            <a:r>
              <a:rPr lang="ru-RU" spc="65" dirty="0">
                <a:latin typeface="Arial"/>
                <a:cs typeface="Arial"/>
              </a:rPr>
              <a:t>и </a:t>
            </a:r>
            <a:r>
              <a:rPr lang="ru-RU" spc="60" dirty="0">
                <a:latin typeface="Arial"/>
                <a:cs typeface="Arial"/>
              </a:rPr>
              <a:t>копия </a:t>
            </a:r>
            <a:r>
              <a:rPr lang="ru-RU" spc="-3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паспорта</a:t>
            </a:r>
            <a:r>
              <a:rPr lang="ru-RU" dirty="0" smtClean="0">
                <a:latin typeface="Arial"/>
                <a:cs typeface="Arial"/>
              </a:rPr>
              <a:t>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/>
                <a:cs typeface="Arial"/>
              </a:rPr>
              <a:t>Выписка </a:t>
            </a:r>
            <a:r>
              <a:rPr lang="ru-RU" dirty="0">
                <a:latin typeface="Arial"/>
                <a:cs typeface="Arial"/>
              </a:rPr>
              <a:t>из ЕГРН о правах отдельного </a:t>
            </a:r>
            <a:r>
              <a:rPr lang="ru-RU" dirty="0" smtClean="0">
                <a:latin typeface="Arial"/>
                <a:cs typeface="Arial"/>
              </a:rPr>
              <a:t>лица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 имевшиеся (имеющиеся) у него  объекты </a:t>
            </a:r>
            <a:r>
              <a:rPr lang="ru-RU" dirty="0" smtClean="0">
                <a:latin typeface="Arial"/>
                <a:cs typeface="Arial"/>
              </a:rPr>
              <a:t>недвижимости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 Краснодарскому краю</a:t>
            </a:r>
            <a:r>
              <a:rPr lang="ru-RU" dirty="0" smtClean="0">
                <a:latin typeface="Arial"/>
                <a:cs typeface="Arial"/>
              </a:rPr>
              <a:t>.</a:t>
            </a:r>
            <a:endParaRPr lang="ru-R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0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5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5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9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45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0" grpId="0"/>
      <p:bldP spid="21" grpId="0"/>
      <p:bldP spid="22" grpId="0"/>
      <p:bldP spid="47" grpId="0"/>
      <p:bldP spid="48" grpId="0" animBg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9366" y="1"/>
            <a:ext cx="1635252" cy="775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540" y="4343400"/>
            <a:ext cx="12189460" cy="941069"/>
          </a:xfrm>
          <a:custGeom>
            <a:avLst/>
            <a:gdLst/>
            <a:ahLst/>
            <a:cxnLst/>
            <a:rect l="l" t="t" r="r" b="b"/>
            <a:pathLst>
              <a:path w="12189460" h="941070">
                <a:moveTo>
                  <a:pt x="0" y="940523"/>
                </a:moveTo>
                <a:lnTo>
                  <a:pt x="12188952" y="940523"/>
                </a:lnTo>
                <a:lnTo>
                  <a:pt x="12188952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pPr algn="ctr"/>
            <a:r>
              <a:rPr lang="ru-RU" sz="2400" b="1" spc="20" dirty="0">
                <a:solidFill>
                  <a:srgbClr val="C00000"/>
                </a:solidFill>
                <a:latin typeface="Arial"/>
                <a:cs typeface="Arial"/>
              </a:rPr>
              <a:t>Приобретаемое </a:t>
            </a:r>
            <a:r>
              <a:rPr lang="ru-RU" sz="2400" b="1" spc="70" dirty="0">
                <a:solidFill>
                  <a:srgbClr val="C00000"/>
                </a:solidFill>
                <a:latin typeface="Arial"/>
                <a:cs typeface="Arial"/>
              </a:rPr>
              <a:t>жилое</a:t>
            </a:r>
            <a:r>
              <a:rPr lang="ru-RU" sz="2400" b="1" spc="-4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2400" b="1" spc="35" dirty="0">
                <a:solidFill>
                  <a:srgbClr val="C00000"/>
                </a:solidFill>
                <a:latin typeface="Arial"/>
                <a:cs typeface="Arial"/>
              </a:rPr>
              <a:t>помещение </a:t>
            </a:r>
            <a:r>
              <a:rPr lang="ru-RU" sz="2400" b="1" spc="55" dirty="0">
                <a:solidFill>
                  <a:srgbClr val="C00000"/>
                </a:solidFill>
                <a:latin typeface="Arial"/>
                <a:cs typeface="Arial"/>
              </a:rPr>
              <a:t>должно  </a:t>
            </a:r>
            <a:endParaRPr lang="ru-RU" sz="2400" b="1" spc="55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algn="ctr"/>
            <a:r>
              <a:rPr lang="ru-RU" sz="2400" b="1" spc="-20" dirty="0" smtClean="0">
                <a:solidFill>
                  <a:srgbClr val="C00000"/>
                </a:solidFill>
                <a:latin typeface="Arial"/>
                <a:cs typeface="Arial"/>
              </a:rPr>
              <a:t>находиться </a:t>
            </a:r>
            <a:r>
              <a:rPr lang="ru-RU" sz="2400" b="1" spc="-20" dirty="0">
                <a:solidFill>
                  <a:srgbClr val="C00000"/>
                </a:solidFill>
                <a:latin typeface="Arial"/>
                <a:cs typeface="Arial"/>
              </a:rPr>
              <a:t>на </a:t>
            </a:r>
            <a:r>
              <a:rPr lang="ru-RU" sz="2400" b="1" spc="20" dirty="0">
                <a:solidFill>
                  <a:srgbClr val="C00000"/>
                </a:solidFill>
                <a:latin typeface="Arial"/>
                <a:cs typeface="Arial"/>
              </a:rPr>
              <a:t>территории </a:t>
            </a:r>
            <a:r>
              <a:rPr lang="ru-RU" sz="2400" b="1" spc="5" dirty="0">
                <a:solidFill>
                  <a:srgbClr val="C00000"/>
                </a:solidFill>
                <a:latin typeface="Arial"/>
                <a:cs typeface="Arial"/>
              </a:rPr>
              <a:t>Краснодарского</a:t>
            </a:r>
            <a:r>
              <a:rPr lang="ru-RU" sz="2400" b="1" spc="-3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2400" b="1" spc="20" dirty="0">
                <a:solidFill>
                  <a:srgbClr val="C00000"/>
                </a:solidFill>
                <a:latin typeface="Arial"/>
                <a:cs typeface="Arial"/>
              </a:rPr>
              <a:t>края.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33481" y="1134809"/>
            <a:ext cx="1755470" cy="4746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086432" y="2133600"/>
            <a:ext cx="9450706" cy="1846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2019">
              <a:lnSpc>
                <a:spcPct val="100000"/>
              </a:lnSpc>
              <a:spcBef>
                <a:spcPts val="919"/>
              </a:spcBef>
            </a:pPr>
            <a:r>
              <a:rPr lang="ru-RU" sz="2000" b="1" spc="25" dirty="0" smtClean="0">
                <a:latin typeface="Arial"/>
                <a:cs typeface="Arial"/>
              </a:rPr>
              <a:t>На какие цели можно направить социальную выплату:</a:t>
            </a:r>
          </a:p>
          <a:p>
            <a:pPr marL="1417955" lvl="1" indent="-134620">
              <a:lnSpc>
                <a:spcPct val="150000"/>
              </a:lnSpc>
              <a:spcBef>
                <a:spcPts val="720"/>
              </a:spcBef>
              <a:buChar char="-"/>
              <a:tabLst>
                <a:tab pos="1418590" algn="l"/>
              </a:tabLst>
            </a:pPr>
            <a:r>
              <a:rPr lang="ru-RU" sz="2000" spc="45" dirty="0" smtClean="0">
                <a:latin typeface="Arial"/>
                <a:cs typeface="Arial"/>
              </a:rPr>
              <a:t>Приобретение </a:t>
            </a:r>
            <a:r>
              <a:rPr sz="2000" spc="65" dirty="0" smtClean="0">
                <a:latin typeface="Arial"/>
                <a:cs typeface="Arial"/>
              </a:rPr>
              <a:t>готового</a:t>
            </a:r>
            <a:r>
              <a:rPr sz="2000" spc="-240" dirty="0" smtClean="0">
                <a:latin typeface="Arial"/>
                <a:cs typeface="Arial"/>
              </a:rPr>
              <a:t> </a:t>
            </a:r>
            <a:r>
              <a:rPr sz="2000" spc="40" dirty="0" smtClean="0">
                <a:latin typeface="Arial"/>
                <a:cs typeface="Arial"/>
              </a:rPr>
              <a:t>жилья</a:t>
            </a:r>
            <a:r>
              <a:rPr sz="2000" spc="40" dirty="0"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1419860" lvl="1" indent="-134620">
              <a:lnSpc>
                <a:spcPct val="150000"/>
              </a:lnSpc>
              <a:spcBef>
                <a:spcPts val="160"/>
              </a:spcBef>
              <a:buChar char="-"/>
              <a:tabLst>
                <a:tab pos="1420495" algn="l"/>
              </a:tabLst>
            </a:pPr>
            <a:r>
              <a:rPr lang="ru-RU" sz="2000" spc="45" dirty="0">
                <a:latin typeface="Arial"/>
                <a:cs typeface="Arial"/>
              </a:rPr>
              <a:t>Приобретение</a:t>
            </a:r>
            <a:r>
              <a:rPr sz="2000" spc="-90" dirty="0" smtClean="0">
                <a:latin typeface="Arial"/>
                <a:cs typeface="Arial"/>
              </a:rPr>
              <a:t> </a:t>
            </a:r>
            <a:r>
              <a:rPr sz="2000" spc="85" dirty="0">
                <a:latin typeface="Arial"/>
                <a:cs typeface="Arial"/>
              </a:rPr>
              <a:t>жилого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45" dirty="0">
                <a:latin typeface="Arial"/>
                <a:cs typeface="Arial"/>
              </a:rPr>
              <a:t>помещения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на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любом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этапе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строительства;</a:t>
            </a:r>
            <a:endParaRPr sz="2000" dirty="0">
              <a:latin typeface="Arial"/>
              <a:cs typeface="Arial"/>
            </a:endParaRPr>
          </a:p>
          <a:p>
            <a:pPr marL="1419860" lvl="1" indent="-134620">
              <a:lnSpc>
                <a:spcPct val="150000"/>
              </a:lnSpc>
              <a:spcBef>
                <a:spcPts val="160"/>
              </a:spcBef>
              <a:buChar char="-"/>
              <a:tabLst>
                <a:tab pos="1420495" algn="l"/>
              </a:tabLst>
            </a:pPr>
            <a:r>
              <a:rPr lang="ru-RU" sz="2000" spc="20" dirty="0" smtClean="0">
                <a:latin typeface="Arial"/>
                <a:cs typeface="Arial"/>
              </a:rPr>
              <a:t>Строительство </a:t>
            </a:r>
            <a:r>
              <a:rPr lang="ru-RU" sz="2000" spc="45" dirty="0" smtClean="0">
                <a:latin typeface="Arial"/>
                <a:cs typeface="Arial"/>
              </a:rPr>
              <a:t>индивидуального </a:t>
            </a:r>
            <a:r>
              <a:rPr lang="ru-RU" sz="2000" spc="85" dirty="0" smtClean="0">
                <a:latin typeface="Arial"/>
                <a:cs typeface="Arial"/>
              </a:rPr>
              <a:t>жилого</a:t>
            </a:r>
            <a:r>
              <a:rPr sz="2000" spc="-350" dirty="0" smtClean="0">
                <a:latin typeface="Arial"/>
                <a:cs typeface="Arial"/>
              </a:rPr>
              <a:t> </a:t>
            </a:r>
            <a:r>
              <a:rPr lang="ru-RU" sz="2000" spc="30" dirty="0" smtClean="0">
                <a:latin typeface="Arial"/>
                <a:cs typeface="Arial"/>
              </a:rPr>
              <a:t>дома.</a:t>
            </a:r>
            <a:endParaRPr sz="23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223203" y="-631924"/>
            <a:ext cx="3205797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05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6180" y="-262592"/>
            <a:ext cx="839522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Целевое использование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 txBox="1">
            <a:spLocks/>
          </p:cNvSpPr>
          <p:nvPr/>
        </p:nvSpPr>
        <p:spPr>
          <a:xfrm>
            <a:off x="223203" y="-631924"/>
            <a:ext cx="3205797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06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7000" y="0"/>
            <a:ext cx="937260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r>
              <a:rPr lang="ru-RU" sz="3200" dirty="0" smtClean="0"/>
              <a:t> Пример участия в программе </a:t>
            </a:r>
          </a:p>
        </p:txBody>
      </p:sp>
      <p:sp>
        <p:nvSpPr>
          <p:cNvPr id="34" name="object 5"/>
          <p:cNvSpPr/>
          <p:nvPr/>
        </p:nvSpPr>
        <p:spPr>
          <a:xfrm>
            <a:off x="756933" y="2846515"/>
            <a:ext cx="190500" cy="138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35" name="object 6"/>
          <p:cNvSpPr/>
          <p:nvPr/>
        </p:nvSpPr>
        <p:spPr>
          <a:xfrm>
            <a:off x="701766" y="2915082"/>
            <a:ext cx="512444" cy="471805"/>
          </a:xfrm>
          <a:custGeom>
            <a:avLst/>
            <a:gdLst/>
            <a:ahLst/>
            <a:cxnLst/>
            <a:rect l="l" t="t" r="r" b="b"/>
            <a:pathLst>
              <a:path w="512444" h="471804">
                <a:moveTo>
                  <a:pt x="491731" y="204076"/>
                </a:moveTo>
                <a:lnTo>
                  <a:pt x="471068" y="204076"/>
                </a:lnTo>
                <a:lnTo>
                  <a:pt x="460298" y="204076"/>
                </a:lnTo>
                <a:lnTo>
                  <a:pt x="455193" y="199275"/>
                </a:lnTo>
                <a:lnTo>
                  <a:pt x="430742" y="137868"/>
                </a:lnTo>
                <a:lnTo>
                  <a:pt x="367931" y="92748"/>
                </a:lnTo>
                <a:lnTo>
                  <a:pt x="368943" y="70031"/>
                </a:lnTo>
                <a:lnTo>
                  <a:pt x="372757" y="48464"/>
                </a:lnTo>
                <a:lnTo>
                  <a:pt x="379286" y="25852"/>
                </a:lnTo>
                <a:lnTo>
                  <a:pt x="388442" y="0"/>
                </a:lnTo>
                <a:lnTo>
                  <a:pt x="363827" y="8165"/>
                </a:lnTo>
                <a:lnTo>
                  <a:pt x="339624" y="21729"/>
                </a:lnTo>
                <a:lnTo>
                  <a:pt x="317520" y="42523"/>
                </a:lnTo>
                <a:lnTo>
                  <a:pt x="299199" y="72377"/>
                </a:lnTo>
                <a:lnTo>
                  <a:pt x="281021" y="68515"/>
                </a:lnTo>
                <a:lnTo>
                  <a:pt x="262277" y="65701"/>
                </a:lnTo>
                <a:lnTo>
                  <a:pt x="243013" y="63981"/>
                </a:lnTo>
                <a:lnTo>
                  <a:pt x="223278" y="63398"/>
                </a:lnTo>
                <a:lnTo>
                  <a:pt x="174140" y="67211"/>
                </a:lnTo>
                <a:lnTo>
                  <a:pt x="130800" y="78057"/>
                </a:lnTo>
                <a:lnTo>
                  <a:pt x="92637" y="95041"/>
                </a:lnTo>
                <a:lnTo>
                  <a:pt x="59029" y="117271"/>
                </a:lnTo>
                <a:lnTo>
                  <a:pt x="14208" y="176363"/>
                </a:lnTo>
                <a:lnTo>
                  <a:pt x="2690" y="216682"/>
                </a:lnTo>
                <a:lnTo>
                  <a:pt x="0" y="263944"/>
                </a:lnTo>
                <a:lnTo>
                  <a:pt x="7205" y="299822"/>
                </a:lnTo>
                <a:lnTo>
                  <a:pt x="23020" y="330700"/>
                </a:lnTo>
                <a:lnTo>
                  <a:pt x="43542" y="356107"/>
                </a:lnTo>
                <a:lnTo>
                  <a:pt x="64871" y="375577"/>
                </a:lnTo>
                <a:lnTo>
                  <a:pt x="68291" y="378342"/>
                </a:lnTo>
                <a:lnTo>
                  <a:pt x="71694" y="382354"/>
                </a:lnTo>
                <a:lnTo>
                  <a:pt x="73597" y="388159"/>
                </a:lnTo>
                <a:lnTo>
                  <a:pt x="72516" y="396303"/>
                </a:lnTo>
                <a:lnTo>
                  <a:pt x="68994" y="406357"/>
                </a:lnTo>
                <a:lnTo>
                  <a:pt x="65244" y="416169"/>
                </a:lnTo>
                <a:lnTo>
                  <a:pt x="62263" y="423614"/>
                </a:lnTo>
                <a:lnTo>
                  <a:pt x="61048" y="426567"/>
                </a:lnTo>
                <a:lnTo>
                  <a:pt x="59633" y="435114"/>
                </a:lnTo>
                <a:lnTo>
                  <a:pt x="114566" y="470179"/>
                </a:lnTo>
                <a:lnTo>
                  <a:pt x="123113" y="471590"/>
                </a:lnTo>
                <a:lnTo>
                  <a:pt x="131265" y="469677"/>
                </a:lnTo>
                <a:lnTo>
                  <a:pt x="152590" y="431558"/>
                </a:lnTo>
                <a:lnTo>
                  <a:pt x="159138" y="421538"/>
                </a:lnTo>
                <a:lnTo>
                  <a:pt x="169646" y="421138"/>
                </a:lnTo>
                <a:lnTo>
                  <a:pt x="189298" y="424900"/>
                </a:lnTo>
                <a:lnTo>
                  <a:pt x="223278" y="427367"/>
                </a:lnTo>
                <a:lnTo>
                  <a:pt x="258653" y="425842"/>
                </a:lnTo>
                <a:lnTo>
                  <a:pt x="279030" y="423849"/>
                </a:lnTo>
                <a:lnTo>
                  <a:pt x="289431" y="425267"/>
                </a:lnTo>
                <a:lnTo>
                  <a:pt x="294881" y="433971"/>
                </a:lnTo>
                <a:lnTo>
                  <a:pt x="298856" y="445833"/>
                </a:lnTo>
                <a:lnTo>
                  <a:pt x="303809" y="457517"/>
                </a:lnTo>
                <a:lnTo>
                  <a:pt x="308414" y="464850"/>
                </a:lnTo>
                <a:lnTo>
                  <a:pt x="315256" y="469677"/>
                </a:lnTo>
                <a:lnTo>
                  <a:pt x="323420" y="471590"/>
                </a:lnTo>
                <a:lnTo>
                  <a:pt x="331990" y="470179"/>
                </a:lnTo>
                <a:lnTo>
                  <a:pt x="372808" y="454736"/>
                </a:lnTo>
                <a:lnTo>
                  <a:pt x="380148" y="450111"/>
                </a:lnTo>
                <a:lnTo>
                  <a:pt x="384990" y="443266"/>
                </a:lnTo>
                <a:lnTo>
                  <a:pt x="386913" y="435114"/>
                </a:lnTo>
                <a:lnTo>
                  <a:pt x="385495" y="426567"/>
                </a:lnTo>
                <a:lnTo>
                  <a:pt x="378942" y="409219"/>
                </a:lnTo>
                <a:lnTo>
                  <a:pt x="375311" y="402497"/>
                </a:lnTo>
                <a:lnTo>
                  <a:pt x="374894" y="398260"/>
                </a:lnTo>
                <a:lnTo>
                  <a:pt x="378406" y="394712"/>
                </a:lnTo>
                <a:lnTo>
                  <a:pt x="386562" y="390055"/>
                </a:lnTo>
                <a:lnTo>
                  <a:pt x="406593" y="376961"/>
                </a:lnTo>
                <a:lnTo>
                  <a:pt x="423943" y="361099"/>
                </a:lnTo>
                <a:lnTo>
                  <a:pt x="438567" y="342702"/>
                </a:lnTo>
                <a:lnTo>
                  <a:pt x="450418" y="322008"/>
                </a:lnTo>
                <a:lnTo>
                  <a:pt x="453377" y="315785"/>
                </a:lnTo>
                <a:lnTo>
                  <a:pt x="457746" y="307327"/>
                </a:lnTo>
                <a:lnTo>
                  <a:pt x="471068" y="307327"/>
                </a:lnTo>
                <a:lnTo>
                  <a:pt x="491731" y="307327"/>
                </a:lnTo>
                <a:lnTo>
                  <a:pt x="499756" y="305701"/>
                </a:lnTo>
                <a:lnTo>
                  <a:pt x="506317" y="301272"/>
                </a:lnTo>
                <a:lnTo>
                  <a:pt x="510744" y="294715"/>
                </a:lnTo>
                <a:lnTo>
                  <a:pt x="512368" y="286702"/>
                </a:lnTo>
                <a:lnTo>
                  <a:pt x="512368" y="224739"/>
                </a:lnTo>
                <a:lnTo>
                  <a:pt x="510744" y="216710"/>
                </a:lnTo>
                <a:lnTo>
                  <a:pt x="506317" y="210140"/>
                </a:lnTo>
                <a:lnTo>
                  <a:pt x="499756" y="205704"/>
                </a:lnTo>
                <a:lnTo>
                  <a:pt x="491731" y="204076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36" name="object 7"/>
          <p:cNvSpPr/>
          <p:nvPr/>
        </p:nvSpPr>
        <p:spPr>
          <a:xfrm>
            <a:off x="1056211" y="3107298"/>
            <a:ext cx="48894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24333" y="0"/>
                </a:moveTo>
                <a:lnTo>
                  <a:pt x="14857" y="1908"/>
                </a:lnTo>
                <a:lnTo>
                  <a:pt x="7123" y="7112"/>
                </a:lnTo>
                <a:lnTo>
                  <a:pt x="1910" y="14830"/>
                </a:lnTo>
                <a:lnTo>
                  <a:pt x="0" y="24282"/>
                </a:lnTo>
                <a:lnTo>
                  <a:pt x="1910" y="33743"/>
                </a:lnTo>
                <a:lnTo>
                  <a:pt x="7123" y="41470"/>
                </a:lnTo>
                <a:lnTo>
                  <a:pt x="14857" y="46679"/>
                </a:lnTo>
                <a:lnTo>
                  <a:pt x="24333" y="48590"/>
                </a:lnTo>
                <a:lnTo>
                  <a:pt x="33781" y="46679"/>
                </a:lnTo>
                <a:lnTo>
                  <a:pt x="41490" y="41470"/>
                </a:lnTo>
                <a:lnTo>
                  <a:pt x="46685" y="33743"/>
                </a:lnTo>
                <a:lnTo>
                  <a:pt x="48590" y="24282"/>
                </a:lnTo>
                <a:lnTo>
                  <a:pt x="46685" y="14830"/>
                </a:lnTo>
                <a:lnTo>
                  <a:pt x="41490" y="7112"/>
                </a:lnTo>
                <a:lnTo>
                  <a:pt x="33781" y="1908"/>
                </a:lnTo>
                <a:lnTo>
                  <a:pt x="24333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37" name="object 8"/>
          <p:cNvSpPr/>
          <p:nvPr/>
        </p:nvSpPr>
        <p:spPr>
          <a:xfrm>
            <a:off x="642634" y="2998294"/>
            <a:ext cx="73989" cy="121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361529" y="2165597"/>
            <a:ext cx="5415236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15" dirty="0" smtClean="0">
                <a:latin typeface="Arial"/>
                <a:cs typeface="Arial"/>
              </a:rPr>
              <a:t>Вклад </a:t>
            </a:r>
            <a:r>
              <a:rPr lang="ru-RU" sz="2400" spc="15" dirty="0">
                <a:latin typeface="Arial"/>
                <a:cs typeface="Arial"/>
              </a:rPr>
              <a:t>открыт на</a:t>
            </a:r>
            <a:r>
              <a:rPr lang="ru-RU" sz="2000" dirty="0" smtClean="0"/>
              <a:t> </a:t>
            </a:r>
            <a:r>
              <a:rPr lang="ru-RU" sz="2400" spc="15" dirty="0" smtClean="0">
                <a:latin typeface="Arial"/>
                <a:cs typeface="Arial"/>
              </a:rPr>
              <a:t>4 года 11 мес.</a:t>
            </a:r>
            <a:endParaRPr lang="ru-RU" sz="2400" spc="15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61531" y="2947079"/>
            <a:ext cx="633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Ежемесячный взнос на вклад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000 руб.</a:t>
            </a:r>
          </a:p>
        </p:txBody>
      </p:sp>
      <p:sp>
        <p:nvSpPr>
          <p:cNvPr id="43" name="object 16"/>
          <p:cNvSpPr/>
          <p:nvPr/>
        </p:nvSpPr>
        <p:spPr>
          <a:xfrm>
            <a:off x="838288" y="3649193"/>
            <a:ext cx="239396" cy="240954"/>
          </a:xfrm>
          <a:custGeom>
            <a:avLst/>
            <a:gdLst/>
            <a:ahLst/>
            <a:cxnLst/>
            <a:rect l="l" t="t" r="r" b="b"/>
            <a:pathLst>
              <a:path w="334645" h="374014">
                <a:moveTo>
                  <a:pt x="291401" y="0"/>
                </a:moveTo>
                <a:lnTo>
                  <a:pt x="258368" y="0"/>
                </a:lnTo>
                <a:lnTo>
                  <a:pt x="256247" y="1600"/>
                </a:lnTo>
                <a:lnTo>
                  <a:pt x="254114" y="5333"/>
                </a:lnTo>
                <a:lnTo>
                  <a:pt x="43688" y="368655"/>
                </a:lnTo>
                <a:lnTo>
                  <a:pt x="42087" y="371322"/>
                </a:lnTo>
                <a:lnTo>
                  <a:pt x="43688" y="373989"/>
                </a:lnTo>
                <a:lnTo>
                  <a:pt x="76174" y="373989"/>
                </a:lnTo>
                <a:lnTo>
                  <a:pt x="78320" y="372389"/>
                </a:lnTo>
                <a:lnTo>
                  <a:pt x="80441" y="368655"/>
                </a:lnTo>
                <a:lnTo>
                  <a:pt x="290880" y="5333"/>
                </a:lnTo>
                <a:lnTo>
                  <a:pt x="292468" y="2666"/>
                </a:lnTo>
                <a:lnTo>
                  <a:pt x="291401" y="0"/>
                </a:lnTo>
                <a:close/>
              </a:path>
              <a:path w="334645" h="374014">
                <a:moveTo>
                  <a:pt x="269036" y="182206"/>
                </a:moveTo>
                <a:lnTo>
                  <a:pt x="230212" y="193325"/>
                </a:lnTo>
                <a:lnTo>
                  <a:pt x="205755" y="230586"/>
                </a:lnTo>
                <a:lnTo>
                  <a:pt x="203504" y="277558"/>
                </a:lnTo>
                <a:lnTo>
                  <a:pt x="203721" y="300806"/>
                </a:lnTo>
                <a:lnTo>
                  <a:pt x="216673" y="348871"/>
                </a:lnTo>
                <a:lnTo>
                  <a:pt x="269036" y="372922"/>
                </a:lnTo>
                <a:lnTo>
                  <a:pt x="290221" y="370033"/>
                </a:lnTo>
                <a:lnTo>
                  <a:pt x="307859" y="361799"/>
                </a:lnTo>
                <a:lnTo>
                  <a:pt x="321398" y="348871"/>
                </a:lnTo>
                <a:lnTo>
                  <a:pt x="324986" y="342023"/>
                </a:lnTo>
                <a:lnTo>
                  <a:pt x="269036" y="342023"/>
                </a:lnTo>
                <a:lnTo>
                  <a:pt x="259293" y="340832"/>
                </a:lnTo>
                <a:lnTo>
                  <a:pt x="237783" y="297898"/>
                </a:lnTo>
                <a:lnTo>
                  <a:pt x="237591" y="277558"/>
                </a:lnTo>
                <a:lnTo>
                  <a:pt x="237783" y="257218"/>
                </a:lnTo>
                <a:lnTo>
                  <a:pt x="251047" y="217835"/>
                </a:lnTo>
                <a:lnTo>
                  <a:pt x="269036" y="213105"/>
                </a:lnTo>
                <a:lnTo>
                  <a:pt x="324987" y="213105"/>
                </a:lnTo>
                <a:lnTo>
                  <a:pt x="321398" y="206252"/>
                </a:lnTo>
                <a:lnTo>
                  <a:pt x="307859" y="193325"/>
                </a:lnTo>
                <a:lnTo>
                  <a:pt x="290221" y="185094"/>
                </a:lnTo>
                <a:lnTo>
                  <a:pt x="269036" y="182206"/>
                </a:lnTo>
                <a:close/>
              </a:path>
              <a:path w="334645" h="374014">
                <a:moveTo>
                  <a:pt x="324987" y="213105"/>
                </a:moveTo>
                <a:lnTo>
                  <a:pt x="269036" y="213105"/>
                </a:lnTo>
                <a:lnTo>
                  <a:pt x="278778" y="214297"/>
                </a:lnTo>
                <a:lnTo>
                  <a:pt x="287020" y="217835"/>
                </a:lnTo>
                <a:lnTo>
                  <a:pt x="300266" y="257218"/>
                </a:lnTo>
                <a:lnTo>
                  <a:pt x="300456" y="277558"/>
                </a:lnTo>
                <a:lnTo>
                  <a:pt x="300266" y="297898"/>
                </a:lnTo>
                <a:lnTo>
                  <a:pt x="287020" y="337291"/>
                </a:lnTo>
                <a:lnTo>
                  <a:pt x="269036" y="342023"/>
                </a:lnTo>
                <a:lnTo>
                  <a:pt x="324986" y="342023"/>
                </a:lnTo>
                <a:lnTo>
                  <a:pt x="334339" y="300806"/>
                </a:lnTo>
                <a:lnTo>
                  <a:pt x="334556" y="277558"/>
                </a:lnTo>
                <a:lnTo>
                  <a:pt x="334339" y="254304"/>
                </a:lnTo>
                <a:lnTo>
                  <a:pt x="333622" y="239796"/>
                </a:lnTo>
                <a:lnTo>
                  <a:pt x="332305" y="230586"/>
                </a:lnTo>
                <a:lnTo>
                  <a:pt x="330288" y="223227"/>
                </a:lnTo>
                <a:lnTo>
                  <a:pt x="324987" y="213105"/>
                </a:lnTo>
                <a:close/>
              </a:path>
              <a:path w="334645" h="374014">
                <a:moveTo>
                  <a:pt x="65532" y="1600"/>
                </a:moveTo>
                <a:lnTo>
                  <a:pt x="26706" y="12725"/>
                </a:lnTo>
                <a:lnTo>
                  <a:pt x="2250" y="49999"/>
                </a:lnTo>
                <a:lnTo>
                  <a:pt x="0" y="96964"/>
                </a:lnTo>
                <a:lnTo>
                  <a:pt x="218" y="120212"/>
                </a:lnTo>
                <a:lnTo>
                  <a:pt x="13159" y="168272"/>
                </a:lnTo>
                <a:lnTo>
                  <a:pt x="65532" y="192328"/>
                </a:lnTo>
                <a:lnTo>
                  <a:pt x="86711" y="189439"/>
                </a:lnTo>
                <a:lnTo>
                  <a:pt x="104349" y="181203"/>
                </a:lnTo>
                <a:lnTo>
                  <a:pt x="117892" y="168272"/>
                </a:lnTo>
                <a:lnTo>
                  <a:pt x="121475" y="161429"/>
                </a:lnTo>
                <a:lnTo>
                  <a:pt x="65532" y="161429"/>
                </a:lnTo>
                <a:lnTo>
                  <a:pt x="55790" y="160238"/>
                </a:lnTo>
                <a:lnTo>
                  <a:pt x="34280" y="117311"/>
                </a:lnTo>
                <a:lnTo>
                  <a:pt x="34086" y="96964"/>
                </a:lnTo>
                <a:lnTo>
                  <a:pt x="34280" y="76624"/>
                </a:lnTo>
                <a:lnTo>
                  <a:pt x="47548" y="37231"/>
                </a:lnTo>
                <a:lnTo>
                  <a:pt x="65532" y="32499"/>
                </a:lnTo>
                <a:lnTo>
                  <a:pt x="121475" y="32499"/>
                </a:lnTo>
                <a:lnTo>
                  <a:pt x="117892" y="25656"/>
                </a:lnTo>
                <a:lnTo>
                  <a:pt x="104349" y="12725"/>
                </a:lnTo>
                <a:lnTo>
                  <a:pt x="86711" y="4489"/>
                </a:lnTo>
                <a:lnTo>
                  <a:pt x="65532" y="1600"/>
                </a:lnTo>
                <a:close/>
              </a:path>
              <a:path w="334645" h="374014">
                <a:moveTo>
                  <a:pt x="121475" y="32499"/>
                </a:moveTo>
                <a:lnTo>
                  <a:pt x="65532" y="32499"/>
                </a:lnTo>
                <a:lnTo>
                  <a:pt x="75266" y="33690"/>
                </a:lnTo>
                <a:lnTo>
                  <a:pt x="83504" y="37231"/>
                </a:lnTo>
                <a:lnTo>
                  <a:pt x="96770" y="76624"/>
                </a:lnTo>
                <a:lnTo>
                  <a:pt x="96964" y="96964"/>
                </a:lnTo>
                <a:lnTo>
                  <a:pt x="96770" y="117311"/>
                </a:lnTo>
                <a:lnTo>
                  <a:pt x="83504" y="156698"/>
                </a:lnTo>
                <a:lnTo>
                  <a:pt x="65532" y="161429"/>
                </a:lnTo>
                <a:lnTo>
                  <a:pt x="121475" y="161429"/>
                </a:lnTo>
                <a:lnTo>
                  <a:pt x="130845" y="120212"/>
                </a:lnTo>
                <a:lnTo>
                  <a:pt x="131064" y="96964"/>
                </a:lnTo>
                <a:lnTo>
                  <a:pt x="130845" y="73718"/>
                </a:lnTo>
                <a:lnTo>
                  <a:pt x="130124" y="59212"/>
                </a:lnTo>
                <a:lnTo>
                  <a:pt x="128803" y="49999"/>
                </a:lnTo>
                <a:lnTo>
                  <a:pt x="126784" y="42633"/>
                </a:lnTo>
                <a:lnTo>
                  <a:pt x="121475" y="32499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17"/>
          <p:cNvSpPr/>
          <p:nvPr/>
        </p:nvSpPr>
        <p:spPr>
          <a:xfrm>
            <a:off x="642633" y="3914345"/>
            <a:ext cx="587673" cy="299085"/>
          </a:xfrm>
          <a:custGeom>
            <a:avLst/>
            <a:gdLst/>
            <a:ahLst/>
            <a:cxnLst/>
            <a:rect l="l" t="t" r="r" b="b"/>
            <a:pathLst>
              <a:path w="640715" h="299085">
                <a:moveTo>
                  <a:pt x="0" y="242933"/>
                </a:moveTo>
                <a:lnTo>
                  <a:pt x="40462" y="216530"/>
                </a:lnTo>
                <a:lnTo>
                  <a:pt x="55797" y="208111"/>
                </a:lnTo>
                <a:lnTo>
                  <a:pt x="69873" y="204654"/>
                </a:lnTo>
                <a:lnTo>
                  <a:pt x="85176" y="206680"/>
                </a:lnTo>
                <a:lnTo>
                  <a:pt x="104190" y="214714"/>
                </a:lnTo>
                <a:lnTo>
                  <a:pt x="134170" y="230267"/>
                </a:lnTo>
                <a:lnTo>
                  <a:pt x="174437" y="251167"/>
                </a:lnTo>
                <a:lnTo>
                  <a:pt x="213490" y="271322"/>
                </a:lnTo>
                <a:lnTo>
                  <a:pt x="239826" y="284640"/>
                </a:lnTo>
                <a:lnTo>
                  <a:pt x="283006" y="298466"/>
                </a:lnTo>
                <a:lnTo>
                  <a:pt x="315898" y="296092"/>
                </a:lnTo>
                <a:lnTo>
                  <a:pt x="366318" y="269501"/>
                </a:lnTo>
                <a:lnTo>
                  <a:pt x="436315" y="224561"/>
                </a:lnTo>
                <a:lnTo>
                  <a:pt x="489253" y="189664"/>
                </a:lnTo>
                <a:lnTo>
                  <a:pt x="541609" y="154883"/>
                </a:lnTo>
                <a:lnTo>
                  <a:pt x="583980" y="126517"/>
                </a:lnTo>
                <a:lnTo>
                  <a:pt x="626567" y="94019"/>
                </a:lnTo>
                <a:lnTo>
                  <a:pt x="640250" y="61554"/>
                </a:lnTo>
                <a:lnTo>
                  <a:pt x="633920" y="46743"/>
                </a:lnTo>
                <a:lnTo>
                  <a:pt x="623035" y="37615"/>
                </a:lnTo>
                <a:lnTo>
                  <a:pt x="605978" y="33628"/>
                </a:lnTo>
                <a:lnTo>
                  <a:pt x="581633" y="37846"/>
                </a:lnTo>
                <a:lnTo>
                  <a:pt x="548881" y="53335"/>
                </a:lnTo>
                <a:lnTo>
                  <a:pt x="550469" y="39066"/>
                </a:lnTo>
                <a:lnTo>
                  <a:pt x="548043" y="27625"/>
                </a:lnTo>
                <a:lnTo>
                  <a:pt x="541187" y="19368"/>
                </a:lnTo>
                <a:lnTo>
                  <a:pt x="529488" y="14651"/>
                </a:lnTo>
                <a:lnTo>
                  <a:pt x="515390" y="13976"/>
                </a:lnTo>
                <a:lnTo>
                  <a:pt x="499130" y="16903"/>
                </a:lnTo>
                <a:lnTo>
                  <a:pt x="481844" y="23371"/>
                </a:lnTo>
                <a:lnTo>
                  <a:pt x="464667" y="33320"/>
                </a:lnTo>
                <a:lnTo>
                  <a:pt x="461294" y="8517"/>
                </a:lnTo>
                <a:lnTo>
                  <a:pt x="441256" y="0"/>
                </a:lnTo>
                <a:lnTo>
                  <a:pt x="414248" y="3043"/>
                </a:lnTo>
                <a:lnTo>
                  <a:pt x="389966" y="12923"/>
                </a:lnTo>
                <a:lnTo>
                  <a:pt x="363745" y="29017"/>
                </a:lnTo>
                <a:lnTo>
                  <a:pt x="328745" y="50925"/>
                </a:lnTo>
                <a:lnTo>
                  <a:pt x="298108" y="70238"/>
                </a:lnTo>
                <a:lnTo>
                  <a:pt x="284975" y="78544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18"/>
          <p:cNvSpPr/>
          <p:nvPr/>
        </p:nvSpPr>
        <p:spPr>
          <a:xfrm>
            <a:off x="594441" y="3922942"/>
            <a:ext cx="411061" cy="155659"/>
          </a:xfrm>
          <a:custGeom>
            <a:avLst/>
            <a:gdLst/>
            <a:ahLst/>
            <a:cxnLst/>
            <a:rect l="l" t="t" r="r" b="b"/>
            <a:pathLst>
              <a:path w="495300" h="165100">
                <a:moveTo>
                  <a:pt x="254990" y="149999"/>
                </a:moveTo>
                <a:lnTo>
                  <a:pt x="286004" y="158670"/>
                </a:lnTo>
                <a:lnTo>
                  <a:pt x="306028" y="163123"/>
                </a:lnTo>
                <a:lnTo>
                  <a:pt x="323781" y="164764"/>
                </a:lnTo>
                <a:lnTo>
                  <a:pt x="347979" y="164998"/>
                </a:lnTo>
                <a:lnTo>
                  <a:pt x="434987" y="164998"/>
                </a:lnTo>
                <a:lnTo>
                  <a:pt x="460202" y="162805"/>
                </a:lnTo>
                <a:lnTo>
                  <a:pt x="479061" y="156025"/>
                </a:lnTo>
                <a:lnTo>
                  <a:pt x="490878" y="144360"/>
                </a:lnTo>
                <a:lnTo>
                  <a:pt x="494969" y="127507"/>
                </a:lnTo>
                <a:lnTo>
                  <a:pt x="491025" y="111578"/>
                </a:lnTo>
                <a:lnTo>
                  <a:pt x="479451" y="99801"/>
                </a:lnTo>
                <a:lnTo>
                  <a:pt x="460642" y="92498"/>
                </a:lnTo>
                <a:lnTo>
                  <a:pt x="434987" y="89992"/>
                </a:lnTo>
                <a:lnTo>
                  <a:pt x="403529" y="87078"/>
                </a:lnTo>
                <a:lnTo>
                  <a:pt x="367263" y="79778"/>
                </a:lnTo>
                <a:lnTo>
                  <a:pt x="333908" y="70254"/>
                </a:lnTo>
                <a:lnTo>
                  <a:pt x="311188" y="60667"/>
                </a:lnTo>
                <a:lnTo>
                  <a:pt x="294170" y="45080"/>
                </a:lnTo>
                <a:lnTo>
                  <a:pt x="273551" y="24904"/>
                </a:lnTo>
                <a:lnTo>
                  <a:pt x="240693" y="7443"/>
                </a:lnTo>
                <a:lnTo>
                  <a:pt x="186956" y="0"/>
                </a:lnTo>
                <a:lnTo>
                  <a:pt x="160938" y="1521"/>
                </a:lnTo>
                <a:lnTo>
                  <a:pt x="141373" y="5529"/>
                </a:lnTo>
                <a:lnTo>
                  <a:pt x="75598" y="31953"/>
                </a:lnTo>
                <a:lnTo>
                  <a:pt x="39874" y="48129"/>
                </a:lnTo>
                <a:lnTo>
                  <a:pt x="11537" y="61376"/>
                </a:lnTo>
                <a:lnTo>
                  <a:pt x="0" y="66865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19"/>
          <p:cNvSpPr/>
          <p:nvPr/>
        </p:nvSpPr>
        <p:spPr>
          <a:xfrm>
            <a:off x="992612" y="3972912"/>
            <a:ext cx="146050" cy="98425"/>
          </a:xfrm>
          <a:custGeom>
            <a:avLst/>
            <a:gdLst/>
            <a:ahLst/>
            <a:cxnLst/>
            <a:rect l="l" t="t" r="r" b="b"/>
            <a:pathLst>
              <a:path w="146050" h="98425">
                <a:moveTo>
                  <a:pt x="145643" y="0"/>
                </a:moveTo>
                <a:lnTo>
                  <a:pt x="0" y="97980"/>
                </a:lnTo>
              </a:path>
            </a:pathLst>
          </a:custGeom>
          <a:ln w="32245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20"/>
          <p:cNvSpPr/>
          <p:nvPr/>
        </p:nvSpPr>
        <p:spPr>
          <a:xfrm>
            <a:off x="970718" y="3947906"/>
            <a:ext cx="83820" cy="57785"/>
          </a:xfrm>
          <a:custGeom>
            <a:avLst/>
            <a:gdLst/>
            <a:ahLst/>
            <a:cxnLst/>
            <a:rect l="l" t="t" r="r" b="b"/>
            <a:pathLst>
              <a:path w="83820" h="57785">
                <a:moveTo>
                  <a:pt x="83540" y="0"/>
                </a:moveTo>
                <a:lnTo>
                  <a:pt x="0" y="57569"/>
                </a:lnTo>
              </a:path>
            </a:pathLst>
          </a:custGeom>
          <a:ln w="29997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361533" y="3738276"/>
            <a:ext cx="8925470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 выплата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(177 000)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9"/>
          <p:cNvSpPr/>
          <p:nvPr/>
        </p:nvSpPr>
        <p:spPr>
          <a:xfrm>
            <a:off x="747484" y="2046059"/>
            <a:ext cx="457200" cy="63500"/>
          </a:xfrm>
          <a:custGeom>
            <a:avLst/>
            <a:gdLst/>
            <a:ahLst/>
            <a:cxnLst/>
            <a:rect l="l" t="t" r="r" b="b"/>
            <a:pathLst>
              <a:path w="457200" h="63500">
                <a:moveTo>
                  <a:pt x="25400" y="63500"/>
                </a:moveTo>
                <a:lnTo>
                  <a:pt x="431800" y="63500"/>
                </a:lnTo>
                <a:lnTo>
                  <a:pt x="441683" y="61502"/>
                </a:lnTo>
                <a:lnTo>
                  <a:pt x="449757" y="56057"/>
                </a:lnTo>
                <a:lnTo>
                  <a:pt x="455202" y="47983"/>
                </a:lnTo>
                <a:lnTo>
                  <a:pt x="457200" y="38100"/>
                </a:lnTo>
                <a:lnTo>
                  <a:pt x="457200" y="0"/>
                </a:lnTo>
                <a:lnTo>
                  <a:pt x="0" y="0"/>
                </a:lnTo>
                <a:lnTo>
                  <a:pt x="0" y="38100"/>
                </a:lnTo>
                <a:lnTo>
                  <a:pt x="1997" y="47983"/>
                </a:lnTo>
                <a:lnTo>
                  <a:pt x="7442" y="56057"/>
                </a:lnTo>
                <a:lnTo>
                  <a:pt x="15516" y="61502"/>
                </a:lnTo>
                <a:lnTo>
                  <a:pt x="25400" y="6350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10"/>
          <p:cNvSpPr/>
          <p:nvPr/>
        </p:nvSpPr>
        <p:spPr>
          <a:xfrm>
            <a:off x="747484" y="2566759"/>
            <a:ext cx="457200" cy="63500"/>
          </a:xfrm>
          <a:custGeom>
            <a:avLst/>
            <a:gdLst/>
            <a:ahLst/>
            <a:cxnLst/>
            <a:rect l="l" t="t" r="r" b="b"/>
            <a:pathLst>
              <a:path w="457200" h="63500">
                <a:moveTo>
                  <a:pt x="457200" y="63500"/>
                </a:moveTo>
                <a:lnTo>
                  <a:pt x="0" y="63500"/>
                </a:lnTo>
                <a:lnTo>
                  <a:pt x="0" y="25400"/>
                </a:lnTo>
                <a:lnTo>
                  <a:pt x="1997" y="15516"/>
                </a:lnTo>
                <a:lnTo>
                  <a:pt x="7442" y="7442"/>
                </a:lnTo>
                <a:lnTo>
                  <a:pt x="15516" y="1997"/>
                </a:lnTo>
                <a:lnTo>
                  <a:pt x="25400" y="0"/>
                </a:lnTo>
                <a:lnTo>
                  <a:pt x="431800" y="0"/>
                </a:lnTo>
                <a:lnTo>
                  <a:pt x="441683" y="1997"/>
                </a:lnTo>
                <a:lnTo>
                  <a:pt x="449757" y="7442"/>
                </a:lnTo>
                <a:lnTo>
                  <a:pt x="455202" y="15516"/>
                </a:lnTo>
                <a:lnTo>
                  <a:pt x="457200" y="25400"/>
                </a:lnTo>
                <a:lnTo>
                  <a:pt x="457200" y="63500"/>
                </a:lnTo>
                <a:close/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11"/>
          <p:cNvSpPr/>
          <p:nvPr/>
        </p:nvSpPr>
        <p:spPr>
          <a:xfrm>
            <a:off x="1026884" y="2109559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114300" y="0"/>
                </a:moveTo>
                <a:lnTo>
                  <a:pt x="114300" y="98031"/>
                </a:lnTo>
                <a:lnTo>
                  <a:pt x="111205" y="122922"/>
                </a:lnTo>
                <a:lnTo>
                  <a:pt x="102276" y="145973"/>
                </a:lnTo>
                <a:lnTo>
                  <a:pt x="88046" y="166186"/>
                </a:lnTo>
                <a:lnTo>
                  <a:pt x="69049" y="182562"/>
                </a:lnTo>
                <a:lnTo>
                  <a:pt x="0" y="228600"/>
                </a:lnTo>
                <a:lnTo>
                  <a:pt x="69049" y="274637"/>
                </a:lnTo>
                <a:lnTo>
                  <a:pt x="88046" y="291019"/>
                </a:lnTo>
                <a:lnTo>
                  <a:pt x="102276" y="311230"/>
                </a:lnTo>
                <a:lnTo>
                  <a:pt x="111205" y="334278"/>
                </a:lnTo>
                <a:lnTo>
                  <a:pt x="114300" y="359168"/>
                </a:lnTo>
                <a:lnTo>
                  <a:pt x="114300" y="4572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12"/>
          <p:cNvSpPr/>
          <p:nvPr/>
        </p:nvSpPr>
        <p:spPr>
          <a:xfrm>
            <a:off x="810983" y="2109559"/>
            <a:ext cx="114300" cy="457200"/>
          </a:xfrm>
          <a:custGeom>
            <a:avLst/>
            <a:gdLst/>
            <a:ahLst/>
            <a:cxnLst/>
            <a:rect l="l" t="t" r="r" b="b"/>
            <a:pathLst>
              <a:path w="114300" h="457200">
                <a:moveTo>
                  <a:pt x="0" y="0"/>
                </a:moveTo>
                <a:lnTo>
                  <a:pt x="0" y="98031"/>
                </a:lnTo>
                <a:lnTo>
                  <a:pt x="3094" y="122922"/>
                </a:lnTo>
                <a:lnTo>
                  <a:pt x="12023" y="145973"/>
                </a:lnTo>
                <a:lnTo>
                  <a:pt x="26253" y="166186"/>
                </a:lnTo>
                <a:lnTo>
                  <a:pt x="45250" y="182562"/>
                </a:lnTo>
                <a:lnTo>
                  <a:pt x="114300" y="228600"/>
                </a:lnTo>
                <a:lnTo>
                  <a:pt x="45250" y="274637"/>
                </a:lnTo>
                <a:lnTo>
                  <a:pt x="26253" y="291019"/>
                </a:lnTo>
                <a:lnTo>
                  <a:pt x="12023" y="311230"/>
                </a:lnTo>
                <a:lnTo>
                  <a:pt x="3094" y="334278"/>
                </a:lnTo>
                <a:lnTo>
                  <a:pt x="0" y="359168"/>
                </a:lnTo>
                <a:lnTo>
                  <a:pt x="0" y="457200"/>
                </a:lnTo>
              </a:path>
            </a:pathLst>
          </a:custGeom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13"/>
          <p:cNvSpPr/>
          <p:nvPr/>
        </p:nvSpPr>
        <p:spPr>
          <a:xfrm>
            <a:off x="861783" y="2427059"/>
            <a:ext cx="228601" cy="139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14"/>
          <p:cNvSpPr/>
          <p:nvPr/>
        </p:nvSpPr>
        <p:spPr>
          <a:xfrm>
            <a:off x="874484" y="2211159"/>
            <a:ext cx="203200" cy="8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15"/>
          <p:cNvSpPr/>
          <p:nvPr/>
        </p:nvSpPr>
        <p:spPr>
          <a:xfrm>
            <a:off x="594441" y="4535948"/>
            <a:ext cx="609600" cy="605790"/>
          </a:xfrm>
          <a:custGeom>
            <a:avLst/>
            <a:gdLst/>
            <a:ahLst/>
            <a:cxnLst/>
            <a:rect l="l" t="t" r="r" b="b"/>
            <a:pathLst>
              <a:path w="609600" h="605789">
                <a:moveTo>
                  <a:pt x="603532" y="347030"/>
                </a:moveTo>
                <a:lnTo>
                  <a:pt x="555107" y="393461"/>
                </a:lnTo>
                <a:lnTo>
                  <a:pt x="560555" y="460339"/>
                </a:lnTo>
                <a:lnTo>
                  <a:pt x="561305" y="469470"/>
                </a:lnTo>
                <a:lnTo>
                  <a:pt x="555526" y="477827"/>
                </a:lnTo>
                <a:lnTo>
                  <a:pt x="546738" y="480367"/>
                </a:lnTo>
                <a:lnTo>
                  <a:pt x="482285" y="498960"/>
                </a:lnTo>
                <a:lnTo>
                  <a:pt x="456072" y="560707"/>
                </a:lnTo>
                <a:lnTo>
                  <a:pt x="452437" y="566303"/>
                </a:lnTo>
                <a:lnTo>
                  <a:pt x="447286" y="570248"/>
                </a:lnTo>
                <a:lnTo>
                  <a:pt x="441137" y="572255"/>
                </a:lnTo>
                <a:lnTo>
                  <a:pt x="434508" y="572035"/>
                </a:lnTo>
                <a:lnTo>
                  <a:pt x="368747" y="558561"/>
                </a:lnTo>
                <a:lnTo>
                  <a:pt x="316842" y="601042"/>
                </a:lnTo>
                <a:lnTo>
                  <a:pt x="313286" y="603925"/>
                </a:lnTo>
                <a:lnTo>
                  <a:pt x="308994" y="605386"/>
                </a:lnTo>
                <a:lnTo>
                  <a:pt x="304663" y="605386"/>
                </a:lnTo>
                <a:lnTo>
                  <a:pt x="300332" y="605386"/>
                </a:lnTo>
                <a:lnTo>
                  <a:pt x="296027" y="603925"/>
                </a:lnTo>
                <a:lnTo>
                  <a:pt x="292484" y="601042"/>
                </a:lnTo>
                <a:lnTo>
                  <a:pt x="240591" y="558561"/>
                </a:lnTo>
                <a:lnTo>
                  <a:pt x="174805" y="572035"/>
                </a:lnTo>
                <a:lnTo>
                  <a:pt x="127028" y="498960"/>
                </a:lnTo>
                <a:lnTo>
                  <a:pt x="62576" y="480367"/>
                </a:lnTo>
                <a:lnTo>
                  <a:pt x="53813" y="477827"/>
                </a:lnTo>
                <a:lnTo>
                  <a:pt x="48021" y="469470"/>
                </a:lnTo>
                <a:lnTo>
                  <a:pt x="48758" y="460339"/>
                </a:lnTo>
                <a:lnTo>
                  <a:pt x="54219" y="393461"/>
                </a:lnTo>
                <a:lnTo>
                  <a:pt x="5794" y="347030"/>
                </a:lnTo>
                <a:lnTo>
                  <a:pt x="1853" y="341671"/>
                </a:lnTo>
                <a:lnTo>
                  <a:pt x="0" y="335471"/>
                </a:lnTo>
                <a:lnTo>
                  <a:pt x="304" y="329011"/>
                </a:lnTo>
                <a:lnTo>
                  <a:pt x="2835" y="322874"/>
                </a:lnTo>
                <a:lnTo>
                  <a:pt x="38763" y="266194"/>
                </a:lnTo>
                <a:lnTo>
                  <a:pt x="17440" y="202567"/>
                </a:lnTo>
                <a:lnTo>
                  <a:pt x="84216" y="146293"/>
                </a:lnTo>
                <a:lnTo>
                  <a:pt x="94910" y="80063"/>
                </a:lnTo>
                <a:lnTo>
                  <a:pt x="96396" y="71046"/>
                </a:lnTo>
                <a:lnTo>
                  <a:pt x="104016" y="64289"/>
                </a:lnTo>
                <a:lnTo>
                  <a:pt x="113147" y="63921"/>
                </a:lnTo>
                <a:lnTo>
                  <a:pt x="180190" y="61292"/>
                </a:lnTo>
                <a:lnTo>
                  <a:pt x="220424" y="7609"/>
                </a:lnTo>
                <a:lnTo>
                  <a:pt x="225285" y="3068"/>
                </a:lnTo>
                <a:lnTo>
                  <a:pt x="231224" y="489"/>
                </a:lnTo>
                <a:lnTo>
                  <a:pt x="237674" y="14"/>
                </a:lnTo>
                <a:lnTo>
                  <a:pt x="244071" y="1780"/>
                </a:lnTo>
                <a:lnTo>
                  <a:pt x="304663" y="30622"/>
                </a:lnTo>
                <a:lnTo>
                  <a:pt x="365242" y="1780"/>
                </a:lnTo>
                <a:lnTo>
                  <a:pt x="371625" y="0"/>
                </a:lnTo>
                <a:lnTo>
                  <a:pt x="378080" y="470"/>
                </a:lnTo>
                <a:lnTo>
                  <a:pt x="384028" y="3053"/>
                </a:lnTo>
                <a:lnTo>
                  <a:pt x="388889" y="7609"/>
                </a:lnTo>
                <a:lnTo>
                  <a:pt x="429136" y="61292"/>
                </a:lnTo>
                <a:lnTo>
                  <a:pt x="496179" y="63921"/>
                </a:lnTo>
                <a:lnTo>
                  <a:pt x="505310" y="64289"/>
                </a:lnTo>
                <a:lnTo>
                  <a:pt x="512918" y="71046"/>
                </a:lnTo>
                <a:lnTo>
                  <a:pt x="514403" y="80063"/>
                </a:lnTo>
                <a:lnTo>
                  <a:pt x="525097" y="146293"/>
                </a:lnTo>
                <a:lnTo>
                  <a:pt x="583237" y="179821"/>
                </a:lnTo>
                <a:lnTo>
                  <a:pt x="588332" y="184072"/>
                </a:lnTo>
                <a:lnTo>
                  <a:pt x="591610" y="189642"/>
                </a:lnTo>
                <a:lnTo>
                  <a:pt x="592864" y="195988"/>
                </a:lnTo>
                <a:lnTo>
                  <a:pt x="591886" y="202567"/>
                </a:lnTo>
                <a:lnTo>
                  <a:pt x="570563" y="266194"/>
                </a:lnTo>
                <a:lnTo>
                  <a:pt x="606478" y="322874"/>
                </a:lnTo>
                <a:lnTo>
                  <a:pt x="609011" y="329011"/>
                </a:lnTo>
                <a:lnTo>
                  <a:pt x="609320" y="335471"/>
                </a:lnTo>
                <a:lnTo>
                  <a:pt x="607471" y="341671"/>
                </a:lnTo>
                <a:lnTo>
                  <a:pt x="603532" y="347030"/>
                </a:lnTo>
                <a:close/>
              </a:path>
            </a:pathLst>
          </a:custGeom>
          <a:ln w="2539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16"/>
          <p:cNvSpPr/>
          <p:nvPr/>
        </p:nvSpPr>
        <p:spPr>
          <a:xfrm>
            <a:off x="778149" y="4699807"/>
            <a:ext cx="239396" cy="267335"/>
          </a:xfrm>
          <a:custGeom>
            <a:avLst/>
            <a:gdLst/>
            <a:ahLst/>
            <a:cxnLst/>
            <a:rect l="l" t="t" r="r" b="b"/>
            <a:pathLst>
              <a:path w="239395" h="267335">
                <a:moveTo>
                  <a:pt x="207975" y="0"/>
                </a:moveTo>
                <a:lnTo>
                  <a:pt x="184391" y="0"/>
                </a:lnTo>
                <a:lnTo>
                  <a:pt x="182879" y="1143"/>
                </a:lnTo>
                <a:lnTo>
                  <a:pt x="181355" y="3810"/>
                </a:lnTo>
                <a:lnTo>
                  <a:pt x="31178" y="263105"/>
                </a:lnTo>
                <a:lnTo>
                  <a:pt x="30035" y="265010"/>
                </a:lnTo>
                <a:lnTo>
                  <a:pt x="31178" y="266915"/>
                </a:lnTo>
                <a:lnTo>
                  <a:pt x="54368" y="266915"/>
                </a:lnTo>
                <a:lnTo>
                  <a:pt x="55892" y="265772"/>
                </a:lnTo>
                <a:lnTo>
                  <a:pt x="57403" y="263105"/>
                </a:lnTo>
                <a:lnTo>
                  <a:pt x="207606" y="3810"/>
                </a:lnTo>
                <a:lnTo>
                  <a:pt x="208724" y="1917"/>
                </a:lnTo>
                <a:lnTo>
                  <a:pt x="207975" y="0"/>
                </a:lnTo>
                <a:close/>
              </a:path>
              <a:path w="239395" h="267335">
                <a:moveTo>
                  <a:pt x="192011" y="130048"/>
                </a:moveTo>
                <a:lnTo>
                  <a:pt x="154635" y="147198"/>
                </a:lnTo>
                <a:lnTo>
                  <a:pt x="145237" y="198094"/>
                </a:lnTo>
                <a:lnTo>
                  <a:pt x="145391" y="214684"/>
                </a:lnTo>
                <a:lnTo>
                  <a:pt x="164299" y="258217"/>
                </a:lnTo>
                <a:lnTo>
                  <a:pt x="192011" y="266153"/>
                </a:lnTo>
                <a:lnTo>
                  <a:pt x="207128" y="264092"/>
                </a:lnTo>
                <a:lnTo>
                  <a:pt x="219716" y="258217"/>
                </a:lnTo>
                <a:lnTo>
                  <a:pt x="229380" y="248992"/>
                </a:lnTo>
                <a:lnTo>
                  <a:pt x="231939" y="244106"/>
                </a:lnTo>
                <a:lnTo>
                  <a:pt x="182130" y="244106"/>
                </a:lnTo>
                <a:lnTo>
                  <a:pt x="174510" y="239547"/>
                </a:lnTo>
                <a:lnTo>
                  <a:pt x="169570" y="198094"/>
                </a:lnTo>
                <a:lnTo>
                  <a:pt x="169707" y="183576"/>
                </a:lnTo>
                <a:lnTo>
                  <a:pt x="182130" y="152095"/>
                </a:lnTo>
                <a:lnTo>
                  <a:pt x="231945" y="152095"/>
                </a:lnTo>
                <a:lnTo>
                  <a:pt x="229380" y="147198"/>
                </a:lnTo>
                <a:lnTo>
                  <a:pt x="219716" y="137977"/>
                </a:lnTo>
                <a:lnTo>
                  <a:pt x="207128" y="132107"/>
                </a:lnTo>
                <a:lnTo>
                  <a:pt x="192011" y="130048"/>
                </a:lnTo>
                <a:close/>
              </a:path>
              <a:path w="239395" h="267335">
                <a:moveTo>
                  <a:pt x="231945" y="152095"/>
                </a:moveTo>
                <a:lnTo>
                  <a:pt x="201891" y="152095"/>
                </a:lnTo>
                <a:lnTo>
                  <a:pt x="209499" y="156654"/>
                </a:lnTo>
                <a:lnTo>
                  <a:pt x="212534" y="165404"/>
                </a:lnTo>
                <a:lnTo>
                  <a:pt x="213314" y="168799"/>
                </a:lnTo>
                <a:lnTo>
                  <a:pt x="213915" y="174334"/>
                </a:lnTo>
                <a:lnTo>
                  <a:pt x="214302" y="183576"/>
                </a:lnTo>
                <a:lnTo>
                  <a:pt x="214439" y="198094"/>
                </a:lnTo>
                <a:lnTo>
                  <a:pt x="214302" y="212612"/>
                </a:lnTo>
                <a:lnTo>
                  <a:pt x="201891" y="244106"/>
                </a:lnTo>
                <a:lnTo>
                  <a:pt x="231939" y="244106"/>
                </a:lnTo>
                <a:lnTo>
                  <a:pt x="238772" y="198094"/>
                </a:lnTo>
                <a:lnTo>
                  <a:pt x="238617" y="181506"/>
                </a:lnTo>
                <a:lnTo>
                  <a:pt x="238105" y="171153"/>
                </a:lnTo>
                <a:lnTo>
                  <a:pt x="237165" y="164574"/>
                </a:lnTo>
                <a:lnTo>
                  <a:pt x="235724" y="159308"/>
                </a:lnTo>
                <a:lnTo>
                  <a:pt x="231945" y="152095"/>
                </a:lnTo>
                <a:close/>
              </a:path>
              <a:path w="239395" h="267335">
                <a:moveTo>
                  <a:pt x="46761" y="1143"/>
                </a:moveTo>
                <a:lnTo>
                  <a:pt x="9392" y="18314"/>
                </a:lnTo>
                <a:lnTo>
                  <a:pt x="0" y="69215"/>
                </a:lnTo>
                <a:lnTo>
                  <a:pt x="154" y="85803"/>
                </a:lnTo>
                <a:lnTo>
                  <a:pt x="19059" y="129325"/>
                </a:lnTo>
                <a:lnTo>
                  <a:pt x="46761" y="137261"/>
                </a:lnTo>
                <a:lnTo>
                  <a:pt x="61883" y="135200"/>
                </a:lnTo>
                <a:lnTo>
                  <a:pt x="74472" y="129325"/>
                </a:lnTo>
                <a:lnTo>
                  <a:pt x="84137" y="120100"/>
                </a:lnTo>
                <a:lnTo>
                  <a:pt x="86699" y="115214"/>
                </a:lnTo>
                <a:lnTo>
                  <a:pt x="36880" y="115214"/>
                </a:lnTo>
                <a:lnTo>
                  <a:pt x="29286" y="110642"/>
                </a:lnTo>
                <a:lnTo>
                  <a:pt x="24333" y="69215"/>
                </a:lnTo>
                <a:lnTo>
                  <a:pt x="24470" y="54689"/>
                </a:lnTo>
                <a:lnTo>
                  <a:pt x="36880" y="23190"/>
                </a:lnTo>
                <a:lnTo>
                  <a:pt x="86693" y="23190"/>
                </a:lnTo>
                <a:lnTo>
                  <a:pt x="84137" y="18314"/>
                </a:lnTo>
                <a:lnTo>
                  <a:pt x="74472" y="9085"/>
                </a:lnTo>
                <a:lnTo>
                  <a:pt x="61883" y="3206"/>
                </a:lnTo>
                <a:lnTo>
                  <a:pt x="46761" y="1143"/>
                </a:lnTo>
                <a:close/>
              </a:path>
              <a:path w="239395" h="267335">
                <a:moveTo>
                  <a:pt x="86693" y="23190"/>
                </a:moveTo>
                <a:lnTo>
                  <a:pt x="56654" y="23190"/>
                </a:lnTo>
                <a:lnTo>
                  <a:pt x="64249" y="27762"/>
                </a:lnTo>
                <a:lnTo>
                  <a:pt x="67297" y="36499"/>
                </a:lnTo>
                <a:lnTo>
                  <a:pt x="68077" y="39902"/>
                </a:lnTo>
                <a:lnTo>
                  <a:pt x="68678" y="45442"/>
                </a:lnTo>
                <a:lnTo>
                  <a:pt x="69065" y="54689"/>
                </a:lnTo>
                <a:lnTo>
                  <a:pt x="69202" y="69215"/>
                </a:lnTo>
                <a:lnTo>
                  <a:pt x="69065" y="83727"/>
                </a:lnTo>
                <a:lnTo>
                  <a:pt x="56654" y="115214"/>
                </a:lnTo>
                <a:lnTo>
                  <a:pt x="86699" y="115214"/>
                </a:lnTo>
                <a:lnTo>
                  <a:pt x="93535" y="69215"/>
                </a:lnTo>
                <a:lnTo>
                  <a:pt x="93380" y="52612"/>
                </a:lnTo>
                <a:lnTo>
                  <a:pt x="92868" y="42254"/>
                </a:lnTo>
                <a:lnTo>
                  <a:pt x="91928" y="35680"/>
                </a:lnTo>
                <a:lnTo>
                  <a:pt x="90487" y="30429"/>
                </a:lnTo>
                <a:lnTo>
                  <a:pt x="86693" y="2319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361529" y="4597809"/>
            <a:ext cx="10373269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вкладу 5% = </a:t>
            </a:r>
            <a:r>
              <a:rPr lang="ru-RU" sz="2400" b="1" dirty="0" smtClean="0">
                <a:solidFill>
                  <a:srgbClr val="C00000"/>
                </a:solidFill>
              </a:rPr>
              <a:t>83 000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381324" y="5550357"/>
            <a:ext cx="10658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8" name="object 10"/>
          <p:cNvSpPr/>
          <p:nvPr/>
        </p:nvSpPr>
        <p:spPr>
          <a:xfrm>
            <a:off x="19771" y="5264488"/>
            <a:ext cx="12189460" cy="941069"/>
          </a:xfrm>
          <a:custGeom>
            <a:avLst/>
            <a:gdLst/>
            <a:ahLst/>
            <a:cxnLst/>
            <a:rect l="l" t="t" r="r" b="b"/>
            <a:pathLst>
              <a:path w="12189460" h="941070">
                <a:moveTo>
                  <a:pt x="0" y="940523"/>
                </a:moveTo>
                <a:lnTo>
                  <a:pt x="12188952" y="940523"/>
                </a:lnTo>
                <a:lnTo>
                  <a:pt x="12188952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pPr marL="12700" marR="1063625">
              <a:lnSpc>
                <a:spcPts val="2600"/>
              </a:lnSpc>
              <a:spcBef>
                <a:spcPts val="5"/>
              </a:spcBef>
            </a:pPr>
            <a:endParaRPr lang="ru-RU" sz="2800" b="1" spc="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063625" algn="ctr">
              <a:lnSpc>
                <a:spcPts val="2600"/>
              </a:lnSpc>
              <a:spcBef>
                <a:spcPts val="5"/>
              </a:spcBef>
            </a:pPr>
            <a:r>
              <a:rPr lang="ru-RU" sz="2800" b="1" spc="20" dirty="0" smtClean="0">
                <a:solidFill>
                  <a:srgbClr val="FFFFFF"/>
                </a:solidFill>
                <a:latin typeface="Arial"/>
                <a:cs typeface="Arial"/>
              </a:rPr>
              <a:t>Общая </a:t>
            </a:r>
            <a:r>
              <a:rPr lang="ru-RU" sz="2800" b="1" spc="20" dirty="0">
                <a:solidFill>
                  <a:srgbClr val="FFFFFF"/>
                </a:solidFill>
                <a:latin typeface="Arial"/>
                <a:cs typeface="Arial"/>
              </a:rPr>
              <a:t>сумма накоплений </a:t>
            </a:r>
            <a:r>
              <a:rPr lang="ru-RU" sz="4000" b="1" spc="20" dirty="0" smtClean="0">
                <a:solidFill>
                  <a:srgbClr val="C00000"/>
                </a:solidFill>
                <a:latin typeface="Arial"/>
                <a:cs typeface="Arial"/>
              </a:rPr>
              <a:t>850 000 </a:t>
            </a:r>
            <a:r>
              <a:rPr lang="ru-RU" sz="2800" b="1" spc="20" dirty="0">
                <a:solidFill>
                  <a:srgbClr val="FFFFFF"/>
                </a:solidFill>
                <a:latin typeface="Arial"/>
                <a:cs typeface="Arial"/>
              </a:rPr>
              <a:t>руб.</a:t>
            </a:r>
          </a:p>
        </p:txBody>
      </p:sp>
      <p:pic>
        <p:nvPicPr>
          <p:cNvPr id="3074" name="Picture 2" descr="Картинки по запросу &quot;накопительная ипотека png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842">
            <a:off x="9515535" y="4885083"/>
            <a:ext cx="2801292" cy="206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bject 17"/>
          <p:cNvSpPr/>
          <p:nvPr/>
        </p:nvSpPr>
        <p:spPr>
          <a:xfrm>
            <a:off x="9829800" y="3406510"/>
            <a:ext cx="2209801" cy="1775091"/>
          </a:xfrm>
          <a:custGeom>
            <a:avLst/>
            <a:gdLst/>
            <a:ahLst/>
            <a:cxnLst/>
            <a:rect l="l" t="t" r="r" b="b"/>
            <a:pathLst>
              <a:path w="507365" h="549275">
                <a:moveTo>
                  <a:pt x="322110" y="180630"/>
                </a:moveTo>
                <a:lnTo>
                  <a:pt x="318784" y="137134"/>
                </a:lnTo>
                <a:lnTo>
                  <a:pt x="327531" y="101099"/>
                </a:lnTo>
                <a:lnTo>
                  <a:pt x="340114" y="75385"/>
                </a:lnTo>
                <a:lnTo>
                  <a:pt x="348297" y="62850"/>
                </a:lnTo>
                <a:lnTo>
                  <a:pt x="355555" y="51186"/>
                </a:lnTo>
                <a:lnTo>
                  <a:pt x="361099" y="38723"/>
                </a:lnTo>
                <a:lnTo>
                  <a:pt x="360241" y="28800"/>
                </a:lnTo>
                <a:lnTo>
                  <a:pt x="348297" y="24750"/>
                </a:lnTo>
                <a:lnTo>
                  <a:pt x="328797" y="27442"/>
                </a:lnTo>
                <a:lnTo>
                  <a:pt x="309265" y="31942"/>
                </a:lnTo>
                <a:lnTo>
                  <a:pt x="291002" y="32883"/>
                </a:lnTo>
                <a:lnTo>
                  <a:pt x="275310" y="24903"/>
                </a:lnTo>
                <a:lnTo>
                  <a:pt x="254065" y="6537"/>
                </a:lnTo>
                <a:lnTo>
                  <a:pt x="236686" y="0"/>
                </a:lnTo>
                <a:lnTo>
                  <a:pt x="221075" y="5181"/>
                </a:lnTo>
                <a:lnTo>
                  <a:pt x="205130" y="21969"/>
                </a:lnTo>
                <a:lnTo>
                  <a:pt x="194218" y="31811"/>
                </a:lnTo>
                <a:lnTo>
                  <a:pt x="180662" y="36895"/>
                </a:lnTo>
                <a:lnTo>
                  <a:pt x="164741" y="38792"/>
                </a:lnTo>
                <a:lnTo>
                  <a:pt x="146735" y="39076"/>
                </a:lnTo>
                <a:lnTo>
                  <a:pt x="118142" y="42630"/>
                </a:lnTo>
                <a:lnTo>
                  <a:pt x="108126" y="51593"/>
                </a:lnTo>
                <a:lnTo>
                  <a:pt x="110947" y="63416"/>
                </a:lnTo>
                <a:lnTo>
                  <a:pt x="120865" y="75550"/>
                </a:lnTo>
                <a:lnTo>
                  <a:pt x="132178" y="86617"/>
                </a:lnTo>
                <a:lnTo>
                  <a:pt x="149759" y="109088"/>
                </a:lnTo>
                <a:lnTo>
                  <a:pt x="164791" y="142384"/>
                </a:lnTo>
                <a:lnTo>
                  <a:pt x="168452" y="185926"/>
                </a:lnTo>
                <a:lnTo>
                  <a:pt x="127346" y="201921"/>
                </a:lnTo>
                <a:lnTo>
                  <a:pt x="88136" y="229528"/>
                </a:lnTo>
                <a:lnTo>
                  <a:pt x="53308" y="265974"/>
                </a:lnTo>
                <a:lnTo>
                  <a:pt x="25351" y="308487"/>
                </a:lnTo>
                <a:lnTo>
                  <a:pt x="6752" y="354293"/>
                </a:lnTo>
                <a:lnTo>
                  <a:pt x="0" y="400619"/>
                </a:lnTo>
                <a:lnTo>
                  <a:pt x="4257" y="445837"/>
                </a:lnTo>
                <a:lnTo>
                  <a:pt x="41066" y="508357"/>
                </a:lnTo>
                <a:lnTo>
                  <a:pt x="75449" y="527608"/>
                </a:lnTo>
                <a:lnTo>
                  <a:pt x="121708" y="540153"/>
                </a:lnTo>
                <a:lnTo>
                  <a:pt x="180759" y="546965"/>
                </a:lnTo>
                <a:lnTo>
                  <a:pt x="253517" y="549019"/>
                </a:lnTo>
                <a:lnTo>
                  <a:pt x="326267" y="546925"/>
                </a:lnTo>
                <a:lnTo>
                  <a:pt x="385314" y="540022"/>
                </a:lnTo>
                <a:lnTo>
                  <a:pt x="431574" y="527372"/>
                </a:lnTo>
                <a:lnTo>
                  <a:pt x="465960" y="508042"/>
                </a:lnTo>
                <a:lnTo>
                  <a:pt x="502776" y="445601"/>
                </a:lnTo>
                <a:lnTo>
                  <a:pt x="507034" y="400619"/>
                </a:lnTo>
                <a:lnTo>
                  <a:pt x="499818" y="352068"/>
                </a:lnTo>
                <a:lnTo>
                  <a:pt x="479834" y="305838"/>
                </a:lnTo>
                <a:lnTo>
                  <a:pt x="449576" y="263755"/>
                </a:lnTo>
                <a:lnTo>
                  <a:pt x="411540" y="227643"/>
                </a:lnTo>
                <a:lnTo>
                  <a:pt x="368219" y="199326"/>
                </a:lnTo>
                <a:lnTo>
                  <a:pt x="322110" y="180630"/>
                </a:lnTo>
                <a:close/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18"/>
          <p:cNvSpPr/>
          <p:nvPr/>
        </p:nvSpPr>
        <p:spPr>
          <a:xfrm>
            <a:off x="10287002" y="3505200"/>
            <a:ext cx="1113083" cy="233076"/>
          </a:xfrm>
          <a:custGeom>
            <a:avLst/>
            <a:gdLst/>
            <a:ahLst/>
            <a:cxnLst/>
            <a:rect l="l" t="t" r="r" b="b"/>
            <a:pathLst>
              <a:path w="246379" h="66675">
                <a:moveTo>
                  <a:pt x="0" y="15328"/>
                </a:moveTo>
                <a:lnTo>
                  <a:pt x="23091" y="46276"/>
                </a:lnTo>
                <a:lnTo>
                  <a:pt x="46693" y="62914"/>
                </a:lnTo>
                <a:lnTo>
                  <a:pt x="68621" y="66376"/>
                </a:lnTo>
                <a:lnTo>
                  <a:pt x="86690" y="57797"/>
                </a:lnTo>
                <a:lnTo>
                  <a:pt x="102253" y="44379"/>
                </a:lnTo>
                <a:lnTo>
                  <a:pt x="115897" y="37842"/>
                </a:lnTo>
                <a:lnTo>
                  <a:pt x="129831" y="40988"/>
                </a:lnTo>
                <a:lnTo>
                  <a:pt x="146265" y="56616"/>
                </a:lnTo>
                <a:lnTo>
                  <a:pt x="157077" y="64428"/>
                </a:lnTo>
                <a:lnTo>
                  <a:pt x="169995" y="65606"/>
                </a:lnTo>
                <a:lnTo>
                  <a:pt x="183581" y="61258"/>
                </a:lnTo>
                <a:lnTo>
                  <a:pt x="196392" y="52489"/>
                </a:lnTo>
                <a:lnTo>
                  <a:pt x="216363" y="36020"/>
                </a:lnTo>
                <a:lnTo>
                  <a:pt x="232630" y="22991"/>
                </a:lnTo>
                <a:lnTo>
                  <a:pt x="243161" y="11589"/>
                </a:lnTo>
                <a:lnTo>
                  <a:pt x="245922" y="0"/>
                </a:lnTo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19"/>
          <p:cNvSpPr/>
          <p:nvPr/>
        </p:nvSpPr>
        <p:spPr>
          <a:xfrm>
            <a:off x="10562967" y="3846705"/>
            <a:ext cx="1283289" cy="252412"/>
          </a:xfrm>
          <a:custGeom>
            <a:avLst/>
            <a:gdLst/>
            <a:ahLst/>
            <a:cxnLst/>
            <a:rect l="l" t="t" r="r" b="b"/>
            <a:pathLst>
              <a:path w="294640" h="78105">
                <a:moveTo>
                  <a:pt x="0" y="46768"/>
                </a:moveTo>
                <a:lnTo>
                  <a:pt x="41241" y="70303"/>
                </a:lnTo>
                <a:lnTo>
                  <a:pt x="70994" y="77596"/>
                </a:lnTo>
                <a:lnTo>
                  <a:pt x="103664" y="68151"/>
                </a:lnTo>
                <a:lnTo>
                  <a:pt x="153657" y="41473"/>
                </a:lnTo>
                <a:lnTo>
                  <a:pt x="178035" y="25605"/>
                </a:lnTo>
                <a:lnTo>
                  <a:pt x="210131" y="8059"/>
                </a:lnTo>
                <a:lnTo>
                  <a:pt x="249108" y="0"/>
                </a:lnTo>
                <a:lnTo>
                  <a:pt x="294132" y="12593"/>
                </a:lnTo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20"/>
          <p:cNvSpPr/>
          <p:nvPr/>
        </p:nvSpPr>
        <p:spPr>
          <a:xfrm>
            <a:off x="11249483" y="3940407"/>
            <a:ext cx="558674" cy="104656"/>
          </a:xfrm>
          <a:custGeom>
            <a:avLst/>
            <a:gdLst/>
            <a:ahLst/>
            <a:cxnLst/>
            <a:rect l="l" t="t" r="r" b="b"/>
            <a:pathLst>
              <a:path w="128270" h="32385">
                <a:moveTo>
                  <a:pt x="0" y="10085"/>
                </a:moveTo>
                <a:lnTo>
                  <a:pt x="23033" y="3285"/>
                </a:lnTo>
                <a:lnTo>
                  <a:pt x="55754" y="0"/>
                </a:lnTo>
                <a:lnTo>
                  <a:pt x="92545" y="7236"/>
                </a:lnTo>
                <a:lnTo>
                  <a:pt x="127787" y="32005"/>
                </a:lnTo>
              </a:path>
            </a:pathLst>
          </a:custGeom>
          <a:ln w="25400">
            <a:solidFill>
              <a:srgbClr val="33BCD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29801" y="4274644"/>
            <a:ext cx="2209799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EA8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260 000</a:t>
            </a:r>
            <a:endParaRPr lang="ru-RU" sz="3600" dirty="0">
              <a:solidFill>
                <a:srgbClr val="AEA82C"/>
              </a:solidFill>
            </a:endParaRPr>
          </a:p>
        </p:txBody>
      </p:sp>
      <p:sp>
        <p:nvSpPr>
          <p:cNvPr id="38" name="object 5"/>
          <p:cNvSpPr txBox="1"/>
          <p:nvPr/>
        </p:nvSpPr>
        <p:spPr>
          <a:xfrm rot="18929954">
            <a:off x="8732564" y="2819181"/>
            <a:ext cx="2636578" cy="600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-439738">
              <a:lnSpc>
                <a:spcPct val="106400"/>
              </a:lnSpc>
              <a:spcBef>
                <a:spcPts val="100"/>
              </a:spcBef>
              <a:tabLst>
                <a:tab pos="450850" algn="l"/>
              </a:tabLst>
            </a:pPr>
            <a:r>
              <a:rPr lang="ru-RU" sz="3600" b="1" spc="2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Ваш доход</a:t>
            </a:r>
            <a:endParaRPr lang="ru-RU" sz="3600" b="1" spc="2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8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1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95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950"/>
                            </p:stCondLst>
                            <p:childTnLst>
                              <p:par>
                                <p:cTn id="1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9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950"/>
                            </p:stCondLst>
                            <p:childTnLst>
                              <p:par>
                                <p:cTn id="12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2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31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8" grpId="0" animBg="1"/>
      <p:bldP spid="60" grpId="0" animBg="1"/>
      <p:bldP spid="61" grpId="0" animBg="1"/>
      <p:bldP spid="62" grpId="0" animBg="1"/>
      <p:bldP spid="63" grpId="0" animBg="1"/>
      <p:bldP spid="3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 txBox="1">
            <a:spLocks/>
          </p:cNvSpPr>
          <p:nvPr/>
        </p:nvSpPr>
        <p:spPr>
          <a:xfrm>
            <a:off x="223203" y="-631924"/>
            <a:ext cx="3205797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07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370582"/>
            <a:ext cx="396827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r>
              <a:rPr lang="ru-RU" sz="3200" dirty="0" smtClean="0"/>
              <a:t> Расчет кредита</a:t>
            </a:r>
          </a:p>
        </p:txBody>
      </p:sp>
      <p:sp>
        <p:nvSpPr>
          <p:cNvPr id="58" name="object 10"/>
          <p:cNvSpPr/>
          <p:nvPr/>
        </p:nvSpPr>
        <p:spPr>
          <a:xfrm>
            <a:off x="2540" y="1557209"/>
            <a:ext cx="12189460" cy="817504"/>
          </a:xfrm>
          <a:custGeom>
            <a:avLst/>
            <a:gdLst/>
            <a:ahLst/>
            <a:cxnLst/>
            <a:rect l="l" t="t" r="r" b="b"/>
            <a:pathLst>
              <a:path w="12189460" h="941070">
                <a:moveTo>
                  <a:pt x="0" y="940523"/>
                </a:moveTo>
                <a:lnTo>
                  <a:pt x="12188952" y="940523"/>
                </a:lnTo>
                <a:lnTo>
                  <a:pt x="12188952" y="0"/>
                </a:lnTo>
                <a:lnTo>
                  <a:pt x="0" y="0"/>
                </a:lnTo>
                <a:lnTo>
                  <a:pt x="0" y="940523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pPr marL="12700" marR="1063625" algn="ctr">
              <a:lnSpc>
                <a:spcPts val="2600"/>
              </a:lnSpc>
              <a:spcBef>
                <a:spcPts val="5"/>
              </a:spcBef>
            </a:pPr>
            <a:r>
              <a:rPr lang="en-US" sz="2800" b="1" spc="20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lang="ru-RU" sz="2800" b="1" spc="2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063625" algn="ctr">
              <a:lnSpc>
                <a:spcPts val="2600"/>
              </a:lnSpc>
              <a:spcBef>
                <a:spcPts val="5"/>
              </a:spcBef>
            </a:pPr>
            <a:r>
              <a:rPr lang="ru-RU" sz="2800" b="1" spc="20" dirty="0" smtClean="0">
                <a:solidFill>
                  <a:srgbClr val="FFFFFF"/>
                </a:solidFill>
                <a:latin typeface="Arial"/>
                <a:cs typeface="Arial"/>
              </a:rPr>
              <a:t>Квартира за </a:t>
            </a:r>
            <a:r>
              <a:rPr lang="ru-RU" sz="4000" b="1" spc="20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lang="ru-RU" sz="4000" b="1" spc="20" dirty="0" smtClean="0">
                <a:solidFill>
                  <a:srgbClr val="C00000"/>
                </a:solidFill>
                <a:latin typeface="Arial"/>
                <a:cs typeface="Arial"/>
              </a:rPr>
              <a:t> 000 000 </a:t>
            </a:r>
            <a:r>
              <a:rPr lang="ru-RU" sz="2800" b="1" spc="20" dirty="0" smtClean="0">
                <a:solidFill>
                  <a:srgbClr val="FFFFFF"/>
                </a:solidFill>
                <a:latin typeface="Arial"/>
                <a:cs typeface="Arial"/>
              </a:rPr>
              <a:t>руб.</a:t>
            </a:r>
            <a:endParaRPr lang="en-US" sz="2800" b="1" spc="2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" name="object 7"/>
          <p:cNvSpPr/>
          <p:nvPr/>
        </p:nvSpPr>
        <p:spPr>
          <a:xfrm>
            <a:off x="1514020" y="1986858"/>
            <a:ext cx="533401" cy="351155"/>
          </a:xfrm>
          <a:custGeom>
            <a:avLst/>
            <a:gdLst/>
            <a:ahLst/>
            <a:cxnLst/>
            <a:rect l="l" t="t" r="r" b="b"/>
            <a:pathLst>
              <a:path w="533400" h="351154">
                <a:moveTo>
                  <a:pt x="533400" y="0"/>
                </a:moveTo>
                <a:lnTo>
                  <a:pt x="533400" y="350837"/>
                </a:lnTo>
                <a:lnTo>
                  <a:pt x="0" y="350837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8"/>
          <p:cNvSpPr/>
          <p:nvPr/>
        </p:nvSpPr>
        <p:spPr>
          <a:xfrm>
            <a:off x="1475920" y="1728094"/>
            <a:ext cx="609600" cy="283210"/>
          </a:xfrm>
          <a:custGeom>
            <a:avLst/>
            <a:gdLst/>
            <a:ahLst/>
            <a:cxnLst/>
            <a:rect l="l" t="t" r="r" b="b"/>
            <a:pathLst>
              <a:path w="609600" h="283210">
                <a:moveTo>
                  <a:pt x="0" y="282676"/>
                </a:moveTo>
                <a:lnTo>
                  <a:pt x="304800" y="81419"/>
                </a:lnTo>
                <a:lnTo>
                  <a:pt x="609600" y="282676"/>
                </a:lnTo>
                <a:lnTo>
                  <a:pt x="609600" y="201231"/>
                </a:lnTo>
                <a:lnTo>
                  <a:pt x="304800" y="0"/>
                </a:lnTo>
                <a:lnTo>
                  <a:pt x="0" y="201231"/>
                </a:lnTo>
                <a:lnTo>
                  <a:pt x="0" y="282676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9"/>
          <p:cNvSpPr/>
          <p:nvPr/>
        </p:nvSpPr>
        <p:spPr>
          <a:xfrm>
            <a:off x="1806122" y="2121794"/>
            <a:ext cx="139700" cy="215900"/>
          </a:xfrm>
          <a:custGeom>
            <a:avLst/>
            <a:gdLst/>
            <a:ahLst/>
            <a:cxnLst/>
            <a:rect l="l" t="t" r="r" b="b"/>
            <a:pathLst>
              <a:path w="139700" h="215900">
                <a:moveTo>
                  <a:pt x="139700" y="0"/>
                </a:moveTo>
                <a:lnTo>
                  <a:pt x="0" y="0"/>
                </a:lnTo>
                <a:lnTo>
                  <a:pt x="0" y="215900"/>
                </a:lnTo>
                <a:lnTo>
                  <a:pt x="139700" y="215900"/>
                </a:lnTo>
                <a:lnTo>
                  <a:pt x="1397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0"/>
          <p:cNvSpPr/>
          <p:nvPr/>
        </p:nvSpPr>
        <p:spPr>
          <a:xfrm>
            <a:off x="1615620" y="2007494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101600" y="0"/>
                </a:moveTo>
                <a:lnTo>
                  <a:pt x="0" y="0"/>
                </a:lnTo>
                <a:lnTo>
                  <a:pt x="0" y="101600"/>
                </a:lnTo>
                <a:lnTo>
                  <a:pt x="101600" y="101600"/>
                </a:lnTo>
                <a:lnTo>
                  <a:pt x="10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2" y="4343400"/>
            <a:ext cx="2560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Сумма кредита руб.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1" y="4744515"/>
            <a:ext cx="3739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Кредит</a:t>
            </a:r>
            <a:r>
              <a:rPr lang="en-US" dirty="0" smtClean="0"/>
              <a:t> </a:t>
            </a:r>
            <a:r>
              <a:rPr lang="ru-RU" dirty="0"/>
              <a:t>под 8% </a:t>
            </a:r>
            <a:r>
              <a:rPr lang="ru-RU" dirty="0" smtClean="0"/>
              <a:t>на срок, лет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1" y="5144625"/>
            <a:ext cx="3598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Ежемесячный платеж, руб.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5557984"/>
            <a:ext cx="370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Процентные расходы, руб</a:t>
            </a:r>
            <a:r>
              <a:rPr lang="ru-RU" dirty="0"/>
              <a:t>.</a:t>
            </a:r>
          </a:p>
        </p:txBody>
      </p:sp>
      <p:sp>
        <p:nvSpPr>
          <p:cNvPr id="24" name="object 13"/>
          <p:cNvSpPr/>
          <p:nvPr/>
        </p:nvSpPr>
        <p:spPr>
          <a:xfrm>
            <a:off x="6637337" y="6158251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5" name="object 14"/>
          <p:cNvSpPr/>
          <p:nvPr/>
        </p:nvSpPr>
        <p:spPr>
          <a:xfrm>
            <a:off x="6614796" y="6068436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26" name="object 13"/>
          <p:cNvSpPr/>
          <p:nvPr/>
        </p:nvSpPr>
        <p:spPr>
          <a:xfrm>
            <a:off x="6637337" y="4988664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1" name="object 14"/>
          <p:cNvSpPr/>
          <p:nvPr/>
        </p:nvSpPr>
        <p:spPr>
          <a:xfrm>
            <a:off x="6614796" y="4898850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4" name="object 13"/>
          <p:cNvSpPr/>
          <p:nvPr/>
        </p:nvSpPr>
        <p:spPr>
          <a:xfrm>
            <a:off x="6637337" y="5343054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5" name="object 14"/>
          <p:cNvSpPr/>
          <p:nvPr/>
        </p:nvSpPr>
        <p:spPr>
          <a:xfrm>
            <a:off x="6614796" y="5253240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6" name="object 13"/>
          <p:cNvSpPr/>
          <p:nvPr/>
        </p:nvSpPr>
        <p:spPr>
          <a:xfrm>
            <a:off x="6637337" y="5756413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7" name="object 14"/>
          <p:cNvSpPr/>
          <p:nvPr/>
        </p:nvSpPr>
        <p:spPr>
          <a:xfrm>
            <a:off x="6614796" y="5666599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7199" y="5957355"/>
            <a:ext cx="384214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Суммарные расходы, руб.</a:t>
            </a:r>
          </a:p>
          <a:p>
            <a:r>
              <a:rPr lang="ru-RU" sz="1300" i="1" dirty="0" smtClean="0"/>
              <a:t>(взносы на вклад + расходы по кредиту)</a:t>
            </a:r>
            <a:endParaRPr lang="ru-RU" sz="1300" i="1" dirty="0"/>
          </a:p>
        </p:txBody>
      </p:sp>
      <p:pic>
        <p:nvPicPr>
          <p:cNvPr id="1026" name="Picture 2" descr="Картинки по запросу &quot;ипотечный калькулятор p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62" y="2515447"/>
            <a:ext cx="2167720" cy="144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7942" y="4418518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/>
              <a:t>2 150 </a:t>
            </a:r>
            <a:r>
              <a:rPr lang="ru-RU" b="1" dirty="0"/>
              <a:t>000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27942" y="4818628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/>
              <a:t>15 </a:t>
            </a:r>
            <a:r>
              <a:rPr lang="ru-RU" b="1" dirty="0"/>
              <a:t>лет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27942" y="523227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/>
              <a:t>20 </a:t>
            </a:r>
            <a:r>
              <a:rPr lang="ru-RU" b="1" dirty="0" smtClean="0"/>
              <a:t>000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27942" y="5616708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/>
              <a:t>1 500 </a:t>
            </a:r>
            <a:r>
              <a:rPr lang="ru-RU" b="1" dirty="0"/>
              <a:t>000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27942" y="6031468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i="1" dirty="0" smtClean="0"/>
              <a:t>4 240 </a:t>
            </a:r>
            <a:r>
              <a:rPr lang="ru-RU" b="1" i="1" dirty="0"/>
              <a:t>000</a:t>
            </a:r>
            <a:r>
              <a:rPr lang="ru-RU" i="1" dirty="0"/>
              <a:t> </a:t>
            </a:r>
            <a:endParaRPr lang="ru-RU" dirty="0"/>
          </a:p>
        </p:txBody>
      </p:sp>
      <p:sp>
        <p:nvSpPr>
          <p:cNvPr id="39" name="object 13"/>
          <p:cNvSpPr/>
          <p:nvPr/>
        </p:nvSpPr>
        <p:spPr>
          <a:xfrm>
            <a:off x="6637337" y="4555900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40" name="object 14"/>
          <p:cNvSpPr/>
          <p:nvPr/>
        </p:nvSpPr>
        <p:spPr>
          <a:xfrm>
            <a:off x="6614796" y="4466086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51" name="object 13"/>
          <p:cNvSpPr/>
          <p:nvPr/>
        </p:nvSpPr>
        <p:spPr>
          <a:xfrm>
            <a:off x="9685337" y="6140450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52" name="object 14"/>
          <p:cNvSpPr/>
          <p:nvPr/>
        </p:nvSpPr>
        <p:spPr>
          <a:xfrm>
            <a:off x="9662796" y="6050635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53" name="object 13"/>
          <p:cNvSpPr/>
          <p:nvPr/>
        </p:nvSpPr>
        <p:spPr>
          <a:xfrm>
            <a:off x="9685337" y="4970863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54" name="object 14"/>
          <p:cNvSpPr/>
          <p:nvPr/>
        </p:nvSpPr>
        <p:spPr>
          <a:xfrm>
            <a:off x="9662796" y="4881049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55" name="object 13"/>
          <p:cNvSpPr/>
          <p:nvPr/>
        </p:nvSpPr>
        <p:spPr>
          <a:xfrm>
            <a:off x="9685337" y="5325253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56" name="object 14"/>
          <p:cNvSpPr/>
          <p:nvPr/>
        </p:nvSpPr>
        <p:spPr>
          <a:xfrm>
            <a:off x="9662796" y="5235439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59" name="object 13"/>
          <p:cNvSpPr/>
          <p:nvPr/>
        </p:nvSpPr>
        <p:spPr>
          <a:xfrm>
            <a:off x="9685337" y="5738612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60" name="object 14"/>
          <p:cNvSpPr/>
          <p:nvPr/>
        </p:nvSpPr>
        <p:spPr>
          <a:xfrm>
            <a:off x="9662796" y="5648798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61" name="object 13"/>
          <p:cNvSpPr/>
          <p:nvPr/>
        </p:nvSpPr>
        <p:spPr>
          <a:xfrm>
            <a:off x="9685337" y="4538099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62" name="object 14"/>
          <p:cNvSpPr/>
          <p:nvPr/>
        </p:nvSpPr>
        <p:spPr>
          <a:xfrm>
            <a:off x="9662796" y="4448285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0395342" y="4388804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/>
              <a:t>3 000 000 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0395342" y="4788914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/>
              <a:t>20 </a:t>
            </a:r>
            <a:r>
              <a:rPr lang="ru-RU" b="1" dirty="0"/>
              <a:t>лет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0395342" y="5202558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/>
              <a:t>25 </a:t>
            </a:r>
            <a:r>
              <a:rPr lang="ru-RU" b="1" dirty="0" smtClean="0"/>
              <a:t>100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0395342" y="5586994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/>
              <a:t>3 022 </a:t>
            </a:r>
            <a:r>
              <a:rPr lang="ru-RU" b="1" dirty="0" smtClean="0"/>
              <a:t>000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0395342" y="6001754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i="1" dirty="0" smtClean="0"/>
              <a:t>6 </a:t>
            </a:r>
            <a:r>
              <a:rPr lang="ru-RU" b="1" i="1" dirty="0"/>
              <a:t>022 000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986822" y="2898338"/>
            <a:ext cx="2337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Пример для </a:t>
            </a:r>
            <a:r>
              <a:rPr lang="ru-RU" sz="1600" b="1" i="1" dirty="0" smtClean="0"/>
              <a:t>одного</a:t>
            </a:r>
            <a:r>
              <a:rPr lang="ru-RU" sz="1600" i="1" dirty="0" smtClean="0"/>
              <a:t> Участника</a:t>
            </a:r>
            <a:endParaRPr lang="ru-RU" sz="1600" i="1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9906000" y="2915757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Классическая ипотека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10244" y="2898338"/>
            <a:ext cx="2314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Пример участия </a:t>
            </a:r>
            <a:r>
              <a:rPr lang="ru-RU" sz="1600" b="1" i="1" dirty="0" smtClean="0"/>
              <a:t>двух</a:t>
            </a:r>
            <a:r>
              <a:rPr lang="ru-RU" sz="1600" i="1" dirty="0" smtClean="0"/>
              <a:t> членов семьи</a:t>
            </a:r>
            <a:endParaRPr lang="ru-RU" sz="1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98723" y="2374713"/>
            <a:ext cx="310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Участие в программе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57199" y="3962400"/>
            <a:ext cx="3704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Первоначальный взнос руб.   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527940" y="3962400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/>
              <a:t>850 000</a:t>
            </a:r>
            <a:endParaRPr lang="ru-RU" dirty="0"/>
          </a:p>
        </p:txBody>
      </p:sp>
      <p:sp>
        <p:nvSpPr>
          <p:cNvPr id="57" name="object 13"/>
          <p:cNvSpPr/>
          <p:nvPr/>
        </p:nvSpPr>
        <p:spPr>
          <a:xfrm>
            <a:off x="6651941" y="4099782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0" name="object 14"/>
          <p:cNvSpPr/>
          <p:nvPr/>
        </p:nvSpPr>
        <p:spPr>
          <a:xfrm>
            <a:off x="6629400" y="4009968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1" name="object 13"/>
          <p:cNvSpPr/>
          <p:nvPr/>
        </p:nvSpPr>
        <p:spPr>
          <a:xfrm>
            <a:off x="9685337" y="4083050"/>
            <a:ext cx="198121" cy="107950"/>
          </a:xfrm>
          <a:custGeom>
            <a:avLst/>
            <a:gdLst/>
            <a:ahLst/>
            <a:cxnLst/>
            <a:rect l="l" t="t" r="r" b="b"/>
            <a:pathLst>
              <a:path w="198119" h="107950">
                <a:moveTo>
                  <a:pt x="197561" y="0"/>
                </a:moveTo>
                <a:lnTo>
                  <a:pt x="197561" y="107721"/>
                </a:lnTo>
                <a:lnTo>
                  <a:pt x="0" y="107721"/>
                </a:lnTo>
                <a:lnTo>
                  <a:pt x="0" y="0"/>
                </a:lnTo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2" name="object 14"/>
          <p:cNvSpPr/>
          <p:nvPr/>
        </p:nvSpPr>
        <p:spPr>
          <a:xfrm>
            <a:off x="9662796" y="3993236"/>
            <a:ext cx="243204" cy="91440"/>
          </a:xfrm>
          <a:custGeom>
            <a:avLst/>
            <a:gdLst/>
            <a:ahLst/>
            <a:cxnLst/>
            <a:rect l="l" t="t" r="r" b="b"/>
            <a:pathLst>
              <a:path w="243205" h="91439">
                <a:moveTo>
                  <a:pt x="121577" y="34188"/>
                </a:moveTo>
                <a:lnTo>
                  <a:pt x="19291" y="91173"/>
                </a:lnTo>
                <a:lnTo>
                  <a:pt x="0" y="91173"/>
                </a:lnTo>
                <a:lnTo>
                  <a:pt x="0" y="66687"/>
                </a:lnTo>
                <a:lnTo>
                  <a:pt x="121577" y="0"/>
                </a:lnTo>
                <a:lnTo>
                  <a:pt x="243154" y="66687"/>
                </a:lnTo>
                <a:lnTo>
                  <a:pt x="243154" y="91173"/>
                </a:lnTo>
                <a:lnTo>
                  <a:pt x="223862" y="91173"/>
                </a:lnTo>
                <a:lnTo>
                  <a:pt x="121577" y="34188"/>
                </a:lnTo>
                <a:close/>
              </a:path>
            </a:pathLst>
          </a:custGeom>
          <a:ln w="1520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pPr algn="just"/>
            <a:endParaRPr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7652142" y="4418518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/>
              <a:t>1 </a:t>
            </a:r>
            <a:r>
              <a:rPr lang="ru-RU" b="1" dirty="0" smtClean="0"/>
              <a:t>300 </a:t>
            </a:r>
            <a:r>
              <a:rPr lang="ru-RU" b="1" dirty="0"/>
              <a:t>000 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7652142" y="4818628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rgbClr val="00B050"/>
                </a:solidFill>
              </a:rPr>
              <a:t>10 лет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652142" y="5232272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15 800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652142" y="561670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590 </a:t>
            </a:r>
            <a:r>
              <a:rPr lang="ru-RU" b="1" dirty="0">
                <a:solidFill>
                  <a:srgbClr val="00B050"/>
                </a:solidFill>
              </a:rPr>
              <a:t>000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7652142" y="6019800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B050"/>
                </a:solidFill>
              </a:rPr>
              <a:t>3 070 </a:t>
            </a:r>
            <a:r>
              <a:rPr lang="ru-RU" b="1" i="1" dirty="0">
                <a:solidFill>
                  <a:srgbClr val="00B050"/>
                </a:solidFill>
              </a:rPr>
              <a:t>000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652140" y="396240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/>
              <a:t>1 700 000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0403242" y="3962400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нет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4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8" grpId="0" animBg="1"/>
      <p:bldP spid="5" grpId="0"/>
      <p:bldP spid="6" grpId="0"/>
      <p:bldP spid="7" grpId="0"/>
      <p:bldP spid="8" grpId="0"/>
      <p:bldP spid="24" grpId="0" animBg="1"/>
      <p:bldP spid="25" grpId="0" animBg="1"/>
      <p:bldP spid="26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/>
      <p:bldP spid="2" grpId="0" build="allAtOnce"/>
      <p:bldP spid="3" grpId="0" build="allAtOnce"/>
      <p:bldP spid="4" grpId="0" build="allAtOnce"/>
      <p:bldP spid="9" grpId="0" build="allAtOnce"/>
      <p:bldP spid="10" grpId="0" build="allAtOnce"/>
      <p:bldP spid="39" grpId="0" animBg="1"/>
      <p:bldP spid="4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build="allAtOnce"/>
      <p:bldP spid="64" grpId="0" build="allAtOnce"/>
      <p:bldP spid="65" grpId="0" build="allAtOnce"/>
      <p:bldP spid="66" grpId="0" build="allAtOnce"/>
      <p:bldP spid="67" grpId="0" build="allAtOnce"/>
      <p:bldP spid="68" grpId="0" build="allAtOnce"/>
      <p:bldP spid="69" grpId="0" build="allAtOnce"/>
      <p:bldP spid="11" grpId="0"/>
      <p:bldP spid="12" grpId="0"/>
      <p:bldP spid="49" grpId="0"/>
      <p:bldP spid="50" grpId="0" build="allAtOnce"/>
      <p:bldP spid="57" grpId="0" animBg="1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/>
      <p:bldP spid="77" grpId="0"/>
      <p:bldP spid="78" grpId="0"/>
      <p:bldP spid="7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60530"/>
            <a:ext cx="12189002" cy="2273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727075" marR="5080">
              <a:lnSpc>
                <a:spcPct val="106100"/>
              </a:lnSpc>
              <a:spcBef>
                <a:spcPts val="1935"/>
              </a:spcBef>
            </a:pPr>
            <a:endParaRPr lang="ru-RU" sz="2400" b="1" spc="10" dirty="0" smtClean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1020" y="506260"/>
            <a:ext cx="1034097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810" dirty="0" smtClean="0">
                <a:solidFill>
                  <a:srgbClr val="33BCDD"/>
                </a:solidFill>
                <a:latin typeface="Arial"/>
                <a:cs typeface="Arial"/>
              </a:rPr>
              <a:t> 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26078" y="4140606"/>
            <a:ext cx="0" cy="414020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413550"/>
                </a:move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662845" y="3063214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78" y="163245"/>
                </a:moveTo>
                <a:lnTo>
                  <a:pt x="320648" y="206633"/>
                </a:lnTo>
                <a:lnTo>
                  <a:pt x="304193" y="245627"/>
                </a:lnTo>
                <a:lnTo>
                  <a:pt x="278669" y="278668"/>
                </a:lnTo>
                <a:lnTo>
                  <a:pt x="245631" y="304197"/>
                </a:lnTo>
                <a:lnTo>
                  <a:pt x="206634" y="320658"/>
                </a:lnTo>
                <a:lnTo>
                  <a:pt x="163233" y="326491"/>
                </a:lnTo>
                <a:lnTo>
                  <a:pt x="119832" y="320658"/>
                </a:lnTo>
                <a:lnTo>
                  <a:pt x="80837" y="304197"/>
                </a:lnTo>
                <a:lnTo>
                  <a:pt x="47802" y="278668"/>
                </a:lnTo>
                <a:lnTo>
                  <a:pt x="22281" y="245627"/>
                </a:lnTo>
                <a:lnTo>
                  <a:pt x="5829" y="206633"/>
                </a:lnTo>
                <a:lnTo>
                  <a:pt x="0" y="163245"/>
                </a:lnTo>
                <a:lnTo>
                  <a:pt x="5829" y="119862"/>
                </a:lnTo>
                <a:lnTo>
                  <a:pt x="22281" y="80869"/>
                </a:lnTo>
                <a:lnTo>
                  <a:pt x="47802" y="47828"/>
                </a:lnTo>
                <a:lnTo>
                  <a:pt x="80837" y="22296"/>
                </a:lnTo>
                <a:lnTo>
                  <a:pt x="119832" y="5834"/>
                </a:lnTo>
                <a:lnTo>
                  <a:pt x="163233" y="0"/>
                </a:lnTo>
                <a:lnTo>
                  <a:pt x="206634" y="5834"/>
                </a:lnTo>
                <a:lnTo>
                  <a:pt x="245631" y="22296"/>
                </a:lnTo>
                <a:lnTo>
                  <a:pt x="278669" y="47828"/>
                </a:lnTo>
                <a:lnTo>
                  <a:pt x="304193" y="80869"/>
                </a:lnTo>
                <a:lnTo>
                  <a:pt x="320648" y="119862"/>
                </a:lnTo>
                <a:lnTo>
                  <a:pt x="326478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0450309" y="3063214"/>
            <a:ext cx="327025" cy="327025"/>
          </a:xfrm>
          <a:custGeom>
            <a:avLst/>
            <a:gdLst/>
            <a:ahLst/>
            <a:cxnLst/>
            <a:rect l="l" t="t" r="r" b="b"/>
            <a:pathLst>
              <a:path w="327025" h="327025">
                <a:moveTo>
                  <a:pt x="326491" y="163245"/>
                </a:moveTo>
                <a:lnTo>
                  <a:pt x="320661" y="206633"/>
                </a:lnTo>
                <a:lnTo>
                  <a:pt x="304206" y="245627"/>
                </a:lnTo>
                <a:lnTo>
                  <a:pt x="278682" y="278668"/>
                </a:lnTo>
                <a:lnTo>
                  <a:pt x="245644" y="304197"/>
                </a:lnTo>
                <a:lnTo>
                  <a:pt x="206647" y="320658"/>
                </a:lnTo>
                <a:lnTo>
                  <a:pt x="163245" y="326491"/>
                </a:lnTo>
                <a:lnTo>
                  <a:pt x="119844" y="320658"/>
                </a:lnTo>
                <a:lnTo>
                  <a:pt x="80847" y="304197"/>
                </a:lnTo>
                <a:lnTo>
                  <a:pt x="47809" y="278668"/>
                </a:lnTo>
                <a:lnTo>
                  <a:pt x="22285" y="245627"/>
                </a:lnTo>
                <a:lnTo>
                  <a:pt x="5830" y="206633"/>
                </a:lnTo>
                <a:lnTo>
                  <a:pt x="0" y="163245"/>
                </a:lnTo>
                <a:lnTo>
                  <a:pt x="5830" y="119862"/>
                </a:lnTo>
                <a:lnTo>
                  <a:pt x="22285" y="80869"/>
                </a:lnTo>
                <a:lnTo>
                  <a:pt x="47809" y="47828"/>
                </a:lnTo>
                <a:lnTo>
                  <a:pt x="80847" y="22296"/>
                </a:lnTo>
                <a:lnTo>
                  <a:pt x="119844" y="5834"/>
                </a:lnTo>
                <a:lnTo>
                  <a:pt x="163245" y="0"/>
                </a:lnTo>
                <a:lnTo>
                  <a:pt x="206647" y="5834"/>
                </a:lnTo>
                <a:lnTo>
                  <a:pt x="245644" y="22296"/>
                </a:lnTo>
                <a:lnTo>
                  <a:pt x="278682" y="47828"/>
                </a:lnTo>
                <a:lnTo>
                  <a:pt x="304206" y="80869"/>
                </a:lnTo>
                <a:lnTo>
                  <a:pt x="320661" y="119862"/>
                </a:lnTo>
                <a:lnTo>
                  <a:pt x="326491" y="163245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532251" y="3487661"/>
            <a:ext cx="588010" cy="588010"/>
          </a:xfrm>
          <a:custGeom>
            <a:avLst/>
            <a:gdLst/>
            <a:ahLst/>
            <a:cxnLst/>
            <a:rect l="l" t="t" r="r" b="b"/>
            <a:pathLst>
              <a:path w="588009" h="588010">
                <a:moveTo>
                  <a:pt x="587654" y="587654"/>
                </a:moveTo>
                <a:lnTo>
                  <a:pt x="587654" y="146913"/>
                </a:lnTo>
                <a:lnTo>
                  <a:pt x="580155" y="100525"/>
                </a:lnTo>
                <a:lnTo>
                  <a:pt x="559280" y="60202"/>
                </a:lnTo>
                <a:lnTo>
                  <a:pt x="527465" y="28381"/>
                </a:lnTo>
                <a:lnTo>
                  <a:pt x="487145" y="7501"/>
                </a:lnTo>
                <a:lnTo>
                  <a:pt x="440753" y="0"/>
                </a:lnTo>
                <a:lnTo>
                  <a:pt x="411353" y="0"/>
                </a:lnTo>
                <a:lnTo>
                  <a:pt x="176288" y="0"/>
                </a:lnTo>
                <a:lnTo>
                  <a:pt x="146913" y="0"/>
                </a:lnTo>
                <a:lnTo>
                  <a:pt x="100515" y="7501"/>
                </a:lnTo>
                <a:lnTo>
                  <a:pt x="60191" y="28381"/>
                </a:lnTo>
                <a:lnTo>
                  <a:pt x="28374" y="60202"/>
                </a:lnTo>
                <a:lnTo>
                  <a:pt x="7499" y="100525"/>
                </a:lnTo>
                <a:lnTo>
                  <a:pt x="0" y="146913"/>
                </a:lnTo>
                <a:lnTo>
                  <a:pt x="0" y="587654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956679" y="4042670"/>
            <a:ext cx="195872" cy="130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499606" y="4042670"/>
            <a:ext cx="195884" cy="130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613555" y="4205909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94" y="0"/>
                </a:moveTo>
                <a:lnTo>
                  <a:pt x="0" y="0"/>
                </a:lnTo>
                <a:lnTo>
                  <a:pt x="0" y="359130"/>
                </a:lnTo>
                <a:lnTo>
                  <a:pt x="5133" y="384543"/>
                </a:lnTo>
                <a:lnTo>
                  <a:pt x="19129" y="405296"/>
                </a:lnTo>
                <a:lnTo>
                  <a:pt x="39883" y="419289"/>
                </a:lnTo>
                <a:lnTo>
                  <a:pt x="65290" y="424421"/>
                </a:lnTo>
                <a:lnTo>
                  <a:pt x="90710" y="419289"/>
                </a:lnTo>
                <a:lnTo>
                  <a:pt x="111467" y="405296"/>
                </a:lnTo>
                <a:lnTo>
                  <a:pt x="125462" y="384543"/>
                </a:lnTo>
                <a:lnTo>
                  <a:pt x="130594" y="359130"/>
                </a:lnTo>
                <a:lnTo>
                  <a:pt x="130594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82960" y="4205909"/>
            <a:ext cx="130810" cy="424815"/>
          </a:xfrm>
          <a:custGeom>
            <a:avLst/>
            <a:gdLst/>
            <a:ahLst/>
            <a:cxnLst/>
            <a:rect l="l" t="t" r="r" b="b"/>
            <a:pathLst>
              <a:path w="130809" h="424814">
                <a:moveTo>
                  <a:pt x="130581" y="0"/>
                </a:moveTo>
                <a:lnTo>
                  <a:pt x="0" y="0"/>
                </a:lnTo>
                <a:lnTo>
                  <a:pt x="0" y="359130"/>
                </a:lnTo>
                <a:lnTo>
                  <a:pt x="5131" y="384543"/>
                </a:lnTo>
                <a:lnTo>
                  <a:pt x="19124" y="405296"/>
                </a:lnTo>
                <a:lnTo>
                  <a:pt x="39878" y="419289"/>
                </a:lnTo>
                <a:lnTo>
                  <a:pt x="65290" y="424421"/>
                </a:lnTo>
                <a:lnTo>
                  <a:pt x="90703" y="419289"/>
                </a:lnTo>
                <a:lnTo>
                  <a:pt x="111456" y="405296"/>
                </a:lnTo>
                <a:lnTo>
                  <a:pt x="125450" y="384543"/>
                </a:lnTo>
                <a:lnTo>
                  <a:pt x="130581" y="359130"/>
                </a:lnTo>
                <a:lnTo>
                  <a:pt x="130581" y="0"/>
                </a:lnTo>
                <a:close/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613542" y="3749243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0" y="456666"/>
                </a:moveTo>
                <a:lnTo>
                  <a:pt x="281089" y="456666"/>
                </a:lnTo>
                <a:lnTo>
                  <a:pt x="288563" y="455705"/>
                </a:lnTo>
                <a:lnTo>
                  <a:pt x="312039" y="419403"/>
                </a:lnTo>
                <a:lnTo>
                  <a:pt x="310515" y="411251"/>
                </a:lnTo>
                <a:lnTo>
                  <a:pt x="17420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613542" y="3487661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268249" y="544321"/>
                </a:moveTo>
                <a:lnTo>
                  <a:pt x="277245" y="561711"/>
                </a:lnTo>
                <a:lnTo>
                  <a:pt x="290963" y="575427"/>
                </a:lnTo>
                <a:lnTo>
                  <a:pt x="308357" y="584423"/>
                </a:lnTo>
                <a:lnTo>
                  <a:pt x="328383" y="587654"/>
                </a:lnTo>
                <a:lnTo>
                  <a:pt x="359023" y="580465"/>
                </a:lnTo>
                <a:lnTo>
                  <a:pt x="379401" y="561128"/>
                </a:lnTo>
                <a:lnTo>
                  <a:pt x="388103" y="532988"/>
                </a:lnTo>
                <a:lnTo>
                  <a:pt x="383717" y="499389"/>
                </a:lnTo>
                <a:lnTo>
                  <a:pt x="350659" y="397642"/>
                </a:lnTo>
                <a:lnTo>
                  <a:pt x="307141" y="263980"/>
                </a:lnTo>
                <a:lnTo>
                  <a:pt x="269240" y="147661"/>
                </a:lnTo>
                <a:lnTo>
                  <a:pt x="253034" y="97942"/>
                </a:lnTo>
                <a:lnTo>
                  <a:pt x="217708" y="37536"/>
                </a:lnTo>
                <a:lnTo>
                  <a:pt x="181627" y="11015"/>
                </a:lnTo>
                <a:lnTo>
                  <a:pt x="130594" y="0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0301515" y="3749243"/>
            <a:ext cx="312420" cy="457200"/>
          </a:xfrm>
          <a:custGeom>
            <a:avLst/>
            <a:gdLst/>
            <a:ahLst/>
            <a:cxnLst/>
            <a:rect l="l" t="t" r="r" b="b"/>
            <a:pathLst>
              <a:path w="312420" h="457200">
                <a:moveTo>
                  <a:pt x="312027" y="456666"/>
                </a:moveTo>
                <a:lnTo>
                  <a:pt x="30950" y="456666"/>
                </a:lnTo>
                <a:lnTo>
                  <a:pt x="23476" y="455705"/>
                </a:lnTo>
                <a:lnTo>
                  <a:pt x="0" y="419403"/>
                </a:lnTo>
                <a:lnTo>
                  <a:pt x="1524" y="411251"/>
                </a:lnTo>
                <a:lnTo>
                  <a:pt x="137833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0225445" y="3487661"/>
            <a:ext cx="388620" cy="588010"/>
          </a:xfrm>
          <a:custGeom>
            <a:avLst/>
            <a:gdLst/>
            <a:ahLst/>
            <a:cxnLst/>
            <a:rect l="l" t="t" r="r" b="b"/>
            <a:pathLst>
              <a:path w="388620" h="588010">
                <a:moveTo>
                  <a:pt x="119859" y="544321"/>
                </a:moveTo>
                <a:lnTo>
                  <a:pt x="110863" y="561711"/>
                </a:lnTo>
                <a:lnTo>
                  <a:pt x="97145" y="575427"/>
                </a:lnTo>
                <a:lnTo>
                  <a:pt x="79751" y="584423"/>
                </a:lnTo>
                <a:lnTo>
                  <a:pt x="59725" y="587654"/>
                </a:lnTo>
                <a:lnTo>
                  <a:pt x="29083" y="580465"/>
                </a:lnTo>
                <a:lnTo>
                  <a:pt x="8703" y="561128"/>
                </a:lnTo>
                <a:lnTo>
                  <a:pt x="0" y="532988"/>
                </a:lnTo>
                <a:lnTo>
                  <a:pt x="4391" y="499389"/>
                </a:lnTo>
                <a:lnTo>
                  <a:pt x="37449" y="397642"/>
                </a:lnTo>
                <a:lnTo>
                  <a:pt x="80967" y="263980"/>
                </a:lnTo>
                <a:lnTo>
                  <a:pt x="118868" y="147661"/>
                </a:lnTo>
                <a:lnTo>
                  <a:pt x="135074" y="97942"/>
                </a:lnTo>
                <a:lnTo>
                  <a:pt x="170401" y="37536"/>
                </a:lnTo>
                <a:lnTo>
                  <a:pt x="206481" y="11015"/>
                </a:lnTo>
                <a:lnTo>
                  <a:pt x="257515" y="0"/>
                </a:lnTo>
                <a:lnTo>
                  <a:pt x="388096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9662833" y="3716197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163245" y="832523"/>
                </a:moveTo>
                <a:lnTo>
                  <a:pt x="156830" y="864296"/>
                </a:lnTo>
                <a:lnTo>
                  <a:pt x="139336" y="890241"/>
                </a:lnTo>
                <a:lnTo>
                  <a:pt x="113391" y="907732"/>
                </a:lnTo>
                <a:lnTo>
                  <a:pt x="81622" y="914145"/>
                </a:lnTo>
                <a:lnTo>
                  <a:pt x="49849" y="907732"/>
                </a:lnTo>
                <a:lnTo>
                  <a:pt x="23904" y="890241"/>
                </a:lnTo>
                <a:lnTo>
                  <a:pt x="6413" y="864296"/>
                </a:lnTo>
                <a:lnTo>
                  <a:pt x="0" y="832523"/>
                </a:lnTo>
                <a:lnTo>
                  <a:pt x="0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826078" y="3716197"/>
            <a:ext cx="163830" cy="914400"/>
          </a:xfrm>
          <a:custGeom>
            <a:avLst/>
            <a:gdLst/>
            <a:ahLst/>
            <a:cxnLst/>
            <a:rect l="l" t="t" r="r" b="b"/>
            <a:pathLst>
              <a:path w="163829" h="914400">
                <a:moveTo>
                  <a:pt x="0" y="832523"/>
                </a:moveTo>
                <a:lnTo>
                  <a:pt x="6413" y="864296"/>
                </a:lnTo>
                <a:lnTo>
                  <a:pt x="23904" y="890241"/>
                </a:lnTo>
                <a:lnTo>
                  <a:pt x="49849" y="907732"/>
                </a:lnTo>
                <a:lnTo>
                  <a:pt x="81622" y="914145"/>
                </a:lnTo>
                <a:lnTo>
                  <a:pt x="113391" y="907732"/>
                </a:lnTo>
                <a:lnTo>
                  <a:pt x="139336" y="890241"/>
                </a:lnTo>
                <a:lnTo>
                  <a:pt x="156830" y="864296"/>
                </a:lnTo>
                <a:lnTo>
                  <a:pt x="163245" y="832523"/>
                </a:lnTo>
                <a:lnTo>
                  <a:pt x="163245" y="0"/>
                </a:lnTo>
              </a:path>
            </a:pathLst>
          </a:custGeom>
          <a:ln w="65290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1670309" y="1890827"/>
            <a:ext cx="518795" cy="2379980"/>
          </a:xfrm>
          <a:custGeom>
            <a:avLst/>
            <a:gdLst/>
            <a:ahLst/>
            <a:cxnLst/>
            <a:rect l="l" t="t" r="r" b="b"/>
            <a:pathLst>
              <a:path w="518795" h="2379979">
                <a:moveTo>
                  <a:pt x="518642" y="0"/>
                </a:moveTo>
                <a:lnTo>
                  <a:pt x="0" y="518642"/>
                </a:lnTo>
                <a:lnTo>
                  <a:pt x="0" y="2379801"/>
                </a:lnTo>
                <a:lnTo>
                  <a:pt x="518642" y="2379801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1889282" y="2573693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30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1889282" y="3121101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34"/>
                </a:moveTo>
                <a:lnTo>
                  <a:pt x="0" y="328434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8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1889282" y="3668483"/>
            <a:ext cx="299720" cy="328930"/>
          </a:xfrm>
          <a:custGeom>
            <a:avLst/>
            <a:gdLst/>
            <a:ahLst/>
            <a:cxnLst/>
            <a:rect l="l" t="t" r="r" b="b"/>
            <a:pathLst>
              <a:path w="299720" h="328929">
                <a:moveTo>
                  <a:pt x="299669" y="328447"/>
                </a:moveTo>
                <a:lnTo>
                  <a:pt x="0" y="328447"/>
                </a:lnTo>
                <a:lnTo>
                  <a:pt x="0" y="0"/>
                </a:lnTo>
                <a:lnTo>
                  <a:pt x="299669" y="0"/>
                </a:lnTo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0575531" y="257369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1122914" y="257369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1122914" y="3121101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34"/>
                </a:moveTo>
                <a:lnTo>
                  <a:pt x="0" y="328434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34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1122914" y="3668483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434" y="328447"/>
                </a:moveTo>
                <a:lnTo>
                  <a:pt x="0" y="328447"/>
                </a:lnTo>
                <a:lnTo>
                  <a:pt x="0" y="0"/>
                </a:lnTo>
                <a:lnTo>
                  <a:pt x="328434" y="0"/>
                </a:lnTo>
                <a:lnTo>
                  <a:pt x="328434" y="328447"/>
                </a:lnTo>
                <a:close/>
              </a:path>
            </a:pathLst>
          </a:custGeom>
          <a:ln w="78359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0317365" y="1697189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806883" y="110807"/>
                </a:move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806883" y="110807"/>
                </a:lnTo>
                <a:close/>
              </a:path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806883" y="110807"/>
                </a:lnTo>
                <a:lnTo>
                  <a:pt x="696074" y="0"/>
                </a:lnTo>
                <a:close/>
              </a:path>
            </a:pathLst>
          </a:custGeom>
          <a:solidFill>
            <a:srgbClr val="33BC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0317365" y="1697189"/>
            <a:ext cx="1392555" cy="2613025"/>
          </a:xfrm>
          <a:custGeom>
            <a:avLst/>
            <a:gdLst/>
            <a:ahLst/>
            <a:cxnLst/>
            <a:rect l="l" t="t" r="r" b="b"/>
            <a:pathLst>
              <a:path w="1392554" h="2613025">
                <a:moveTo>
                  <a:pt x="696074" y="0"/>
                </a:moveTo>
                <a:lnTo>
                  <a:pt x="0" y="696048"/>
                </a:lnTo>
                <a:lnTo>
                  <a:pt x="0" y="1384731"/>
                </a:lnTo>
                <a:lnTo>
                  <a:pt x="75666" y="1384731"/>
                </a:lnTo>
                <a:lnTo>
                  <a:pt x="78358" y="1384757"/>
                </a:lnTo>
                <a:lnTo>
                  <a:pt x="78358" y="728484"/>
                </a:lnTo>
                <a:lnTo>
                  <a:pt x="696074" y="110807"/>
                </a:lnTo>
                <a:lnTo>
                  <a:pt x="1313776" y="728484"/>
                </a:lnTo>
                <a:lnTo>
                  <a:pt x="1313776" y="2534272"/>
                </a:lnTo>
                <a:lnTo>
                  <a:pt x="696074" y="2534272"/>
                </a:lnTo>
                <a:lnTo>
                  <a:pt x="696074" y="2612618"/>
                </a:lnTo>
                <a:lnTo>
                  <a:pt x="1392135" y="2612618"/>
                </a:lnTo>
                <a:lnTo>
                  <a:pt x="1392135" y="696048"/>
                </a:lnTo>
                <a:lnTo>
                  <a:pt x="696074" y="0"/>
                </a:lnTo>
                <a:close/>
              </a:path>
            </a:pathLst>
          </a:custGeom>
          <a:ln w="15671">
            <a:solidFill>
              <a:srgbClr val="33BCD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223202" y="-631924"/>
            <a:ext cx="3205798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rgbClr val="33BCD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 rtl="0">
              <a:lnSpc>
                <a:spcPts val="17865"/>
              </a:lnSpc>
              <a:spcBef>
                <a:spcPts val="100"/>
              </a:spcBef>
            </a:pPr>
            <a:r>
              <a:rPr lang="ru-RU" sz="23925" b="1" kern="1200" baseline="-13584" dirty="0" smtClean="0">
                <a:solidFill>
                  <a:srgbClr val="C6EDF6"/>
                </a:solidFill>
                <a:latin typeface="Arial Black" panose="020B0A04020102020204" pitchFamily="34" charset="0"/>
              </a:rPr>
              <a:t>08 </a:t>
            </a:r>
            <a:endParaRPr lang="ru-RU" sz="23925" b="1" kern="1200" baseline="-13584" dirty="0">
              <a:solidFill>
                <a:srgbClr val="C6EDF6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4600" y="182940"/>
            <a:ext cx="9155708" cy="1508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ln w="10541" cmpd="sng">
                  <a:solidFill>
                    <a:srgbClr val="33BCDD"/>
                  </a:solidFill>
                  <a:prstDash val="solid"/>
                </a:ln>
                <a:solidFill>
                  <a:srgbClr val="33BCDD"/>
                </a:solidFill>
              </a:defRPr>
            </a:lvl1pPr>
          </a:lstStyle>
          <a:p>
            <a:endParaRPr lang="ru-RU" sz="3200" dirty="0"/>
          </a:p>
          <a:p>
            <a:r>
              <a:rPr lang="ru-RU" sz="3200" dirty="0" smtClean="0"/>
              <a:t> </a:t>
            </a:r>
            <a:r>
              <a:rPr lang="ru-RU" sz="2800" dirty="0"/>
              <a:t>Гарантии и </a:t>
            </a:r>
            <a:r>
              <a:rPr lang="ru-RU" sz="2800" dirty="0" smtClean="0"/>
              <a:t>итоги реализации </a:t>
            </a:r>
          </a:p>
          <a:p>
            <a:r>
              <a:rPr lang="ru-RU" sz="2800" dirty="0" smtClean="0"/>
              <a:t>программы «Накопительная ипотека»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874035"/>
            <a:ext cx="115844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10" dirty="0">
                <a:latin typeface="Arial"/>
                <a:cs typeface="Arial"/>
              </a:rPr>
              <a:t>Администрация </a:t>
            </a:r>
            <a:r>
              <a:rPr lang="ru-RU" sz="2400" b="1" spc="5" dirty="0">
                <a:latin typeface="Arial"/>
                <a:cs typeface="Arial"/>
              </a:rPr>
              <a:t>Краснодарского </a:t>
            </a:r>
            <a:r>
              <a:rPr lang="ru-RU" sz="2400" b="1" spc="40" dirty="0">
                <a:latin typeface="Arial"/>
                <a:cs typeface="Arial"/>
              </a:rPr>
              <a:t>края </a:t>
            </a:r>
            <a:r>
              <a:rPr lang="ru-RU" sz="2400" b="1" spc="-25" dirty="0" smtClean="0">
                <a:latin typeface="Arial"/>
                <a:cs typeface="Arial"/>
              </a:rPr>
              <a:t>полностью  </a:t>
            </a:r>
            <a:r>
              <a:rPr lang="ru-RU" sz="2400" b="1" spc="-5" dirty="0">
                <a:latin typeface="Arial"/>
                <a:cs typeface="Arial"/>
              </a:rPr>
              <a:t>выполняет </a:t>
            </a:r>
            <a:r>
              <a:rPr lang="ru-RU" sz="2400" b="1" spc="-50" dirty="0">
                <a:latin typeface="Arial"/>
                <a:cs typeface="Arial"/>
              </a:rPr>
              <a:t>финансовые </a:t>
            </a:r>
            <a:r>
              <a:rPr lang="ru-RU" sz="2400" b="1" spc="-15" dirty="0">
                <a:latin typeface="Arial"/>
                <a:cs typeface="Arial"/>
              </a:rPr>
              <a:t>обязательства, </a:t>
            </a:r>
            <a:r>
              <a:rPr lang="ru-RU" sz="2400" b="1" spc="5" dirty="0">
                <a:latin typeface="Arial"/>
                <a:cs typeface="Arial"/>
              </a:rPr>
              <a:t>взятые</a:t>
            </a:r>
            <a:r>
              <a:rPr lang="ru-RU" sz="2400" b="1" spc="-450" dirty="0">
                <a:latin typeface="Arial"/>
                <a:cs typeface="Arial"/>
              </a:rPr>
              <a:t> </a:t>
            </a:r>
            <a:r>
              <a:rPr lang="ru-RU" sz="2400" b="1" spc="-20" dirty="0">
                <a:latin typeface="Arial"/>
                <a:cs typeface="Arial"/>
              </a:rPr>
              <a:t>на </a:t>
            </a:r>
            <a:r>
              <a:rPr lang="ru-RU" sz="2400" b="1" spc="-35" dirty="0" smtClean="0">
                <a:latin typeface="Arial"/>
                <a:cs typeface="Arial"/>
              </a:rPr>
              <a:t>себя, </a:t>
            </a:r>
            <a:r>
              <a:rPr lang="ru-RU" sz="2400" b="1" spc="-40" dirty="0">
                <a:latin typeface="Arial"/>
                <a:cs typeface="Arial"/>
              </a:rPr>
              <a:t>в </a:t>
            </a:r>
            <a:r>
              <a:rPr lang="ru-RU" sz="2400" b="1" spc="-15" dirty="0">
                <a:latin typeface="Arial"/>
                <a:cs typeface="Arial"/>
              </a:rPr>
              <a:t>части  </a:t>
            </a:r>
            <a:r>
              <a:rPr lang="ru-RU" sz="2400" b="1" spc="10" dirty="0">
                <a:latin typeface="Arial"/>
                <a:cs typeface="Arial"/>
              </a:rPr>
              <a:t>касающейся </a:t>
            </a:r>
            <a:r>
              <a:rPr lang="ru-RU" sz="2400" b="1" spc="-15" dirty="0">
                <a:latin typeface="Arial"/>
                <a:cs typeface="Arial"/>
              </a:rPr>
              <a:t>начислений </a:t>
            </a:r>
            <a:r>
              <a:rPr lang="ru-RU" sz="2400" b="1" spc="5" dirty="0">
                <a:latin typeface="Arial"/>
                <a:cs typeface="Arial"/>
              </a:rPr>
              <a:t>и </a:t>
            </a:r>
            <a:r>
              <a:rPr lang="ru-RU" sz="2400" b="1" spc="-5" dirty="0">
                <a:latin typeface="Arial"/>
                <a:cs typeface="Arial"/>
              </a:rPr>
              <a:t>перечислений </a:t>
            </a:r>
            <a:r>
              <a:rPr lang="ru-RU" sz="2400" b="1" spc="-30" dirty="0">
                <a:latin typeface="Arial"/>
                <a:cs typeface="Arial"/>
              </a:rPr>
              <a:t>социальной </a:t>
            </a:r>
            <a:r>
              <a:rPr lang="ru-RU" sz="2400" b="1" spc="-25" dirty="0">
                <a:latin typeface="Arial"/>
                <a:cs typeface="Arial"/>
              </a:rPr>
              <a:t>выплаты  </a:t>
            </a:r>
            <a:r>
              <a:rPr lang="ru-RU" sz="2400" b="1" dirty="0">
                <a:latin typeface="Arial"/>
                <a:cs typeface="Arial"/>
              </a:rPr>
              <a:t>из</a:t>
            </a:r>
            <a:r>
              <a:rPr lang="ru-RU" sz="2400" b="1" spc="-90" dirty="0">
                <a:latin typeface="Arial"/>
                <a:cs typeface="Arial"/>
              </a:rPr>
              <a:t> </a:t>
            </a:r>
            <a:r>
              <a:rPr lang="ru-RU" sz="2400" b="1" spc="-10" dirty="0">
                <a:latin typeface="Arial"/>
                <a:cs typeface="Arial"/>
              </a:rPr>
              <a:t>средств</a:t>
            </a:r>
            <a:r>
              <a:rPr lang="ru-RU" sz="2400" b="1" spc="-85" dirty="0">
                <a:latin typeface="Arial"/>
                <a:cs typeface="Arial"/>
              </a:rPr>
              <a:t> </a:t>
            </a:r>
            <a:r>
              <a:rPr lang="ru-RU" sz="2400" b="1" spc="30" dirty="0">
                <a:latin typeface="Arial"/>
                <a:cs typeface="Arial"/>
              </a:rPr>
              <a:t>краевого</a:t>
            </a:r>
            <a:r>
              <a:rPr lang="ru-RU" sz="2400" b="1" spc="-85" dirty="0">
                <a:latin typeface="Arial"/>
                <a:cs typeface="Arial"/>
              </a:rPr>
              <a:t> </a:t>
            </a:r>
            <a:r>
              <a:rPr lang="ru-RU" sz="2400" b="1" spc="75" dirty="0">
                <a:latin typeface="Arial"/>
                <a:cs typeface="Arial"/>
              </a:rPr>
              <a:t>бюджета</a:t>
            </a:r>
            <a:r>
              <a:rPr lang="ru-RU" sz="2400" b="1" spc="-85" dirty="0">
                <a:latin typeface="Arial"/>
                <a:cs typeface="Arial"/>
              </a:rPr>
              <a:t> </a:t>
            </a:r>
            <a:r>
              <a:rPr lang="ru-RU" sz="2400" b="1" spc="-20" dirty="0">
                <a:latin typeface="Arial"/>
                <a:cs typeface="Arial"/>
              </a:rPr>
              <a:t>на</a:t>
            </a:r>
            <a:r>
              <a:rPr lang="ru-RU" sz="2400" b="1" spc="-90" dirty="0">
                <a:latin typeface="Arial"/>
                <a:cs typeface="Arial"/>
              </a:rPr>
              <a:t> </a:t>
            </a:r>
            <a:r>
              <a:rPr lang="ru-RU" sz="2400" b="1" spc="-5" dirty="0">
                <a:latin typeface="Arial"/>
                <a:cs typeface="Arial"/>
              </a:rPr>
              <a:t>счета</a:t>
            </a:r>
            <a:r>
              <a:rPr lang="ru-RU" sz="2400" b="1" spc="-85" dirty="0">
                <a:latin typeface="Arial"/>
                <a:cs typeface="Arial"/>
              </a:rPr>
              <a:t> </a:t>
            </a:r>
            <a:r>
              <a:rPr lang="ru-RU" sz="2400" b="1" spc="50" dirty="0" smtClean="0">
                <a:latin typeface="Arial"/>
                <a:cs typeface="Arial"/>
              </a:rPr>
              <a:t>граждан-участников программы.</a:t>
            </a:r>
            <a:endParaRPr lang="ru-RU" sz="2400" dirty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11829" y="1803907"/>
            <a:ext cx="320413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latin typeface="Arial"/>
                <a:cs typeface="Arial"/>
              </a:rPr>
              <a:t>Более</a:t>
            </a:r>
          </a:p>
          <a:p>
            <a:r>
              <a:rPr lang="ru-RU" sz="40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2260</a:t>
            </a:r>
            <a:endParaRPr lang="ru-RU" sz="4000" b="1" spc="2790" dirty="0" smtClean="0">
              <a:solidFill>
                <a:srgbClr val="33BCDD"/>
              </a:solidFill>
              <a:latin typeface="Arial Black" panose="020B0A04020102020204" pitchFamily="34" charset="0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3900" b="1" spc="67" baseline="2136" dirty="0" smtClean="0">
                <a:latin typeface="Arial"/>
                <a:cs typeface="Arial"/>
              </a:rPr>
              <a:t>человек</a:t>
            </a:r>
          </a:p>
          <a:p>
            <a:r>
              <a:rPr lang="ru-RU" sz="1900" spc="-15" dirty="0" smtClean="0">
                <a:latin typeface="Noto Sans"/>
                <a:cs typeface="Noto Sans"/>
              </a:rPr>
              <a:t>улучшили </a:t>
            </a:r>
            <a:r>
              <a:rPr lang="ru-RU" sz="1900" spc="-15" dirty="0">
                <a:latin typeface="Noto Sans"/>
                <a:cs typeface="Noto Sans"/>
              </a:rPr>
              <a:t>свои </a:t>
            </a:r>
            <a:r>
              <a:rPr lang="ru-RU" sz="1900" spc="-15" dirty="0" smtClean="0">
                <a:latin typeface="Noto Sans"/>
                <a:cs typeface="Noto Sans"/>
              </a:rPr>
              <a:t>жилищные</a:t>
            </a:r>
          </a:p>
          <a:p>
            <a:r>
              <a:rPr lang="ru-RU" sz="1900" spc="-15" dirty="0">
                <a:latin typeface="Noto Sans"/>
                <a:cs typeface="Noto Sans"/>
              </a:rPr>
              <a:t>благодаря</a:t>
            </a:r>
            <a:r>
              <a:rPr lang="ru-RU" sz="1900" spc="5" dirty="0">
                <a:latin typeface="Noto Sans"/>
                <a:cs typeface="Noto Sans"/>
              </a:rPr>
              <a:t> </a:t>
            </a:r>
            <a:r>
              <a:rPr lang="ru-RU" sz="1900" spc="-15" dirty="0" smtClean="0">
                <a:latin typeface="Noto Sans"/>
                <a:cs typeface="Noto Sans"/>
              </a:rPr>
              <a:t>участию</a:t>
            </a:r>
          </a:p>
          <a:p>
            <a:r>
              <a:rPr lang="ru-RU" sz="1900" spc="-15" dirty="0">
                <a:latin typeface="Noto Sans"/>
                <a:cs typeface="Noto Sans"/>
              </a:rPr>
              <a:t>в</a:t>
            </a:r>
            <a:r>
              <a:rPr lang="ru-RU" sz="1900" dirty="0">
                <a:latin typeface="Noto Sans"/>
                <a:cs typeface="Noto Sans"/>
              </a:rPr>
              <a:t> </a:t>
            </a:r>
            <a:r>
              <a:rPr lang="ru-RU" sz="1900" spc="-15" dirty="0">
                <a:latin typeface="Noto Sans"/>
                <a:cs typeface="Noto Sans"/>
              </a:rPr>
              <a:t>программе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81400" y="1803907"/>
            <a:ext cx="3276600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>
              <a:lnSpc>
                <a:spcPct val="150000"/>
              </a:lnSpc>
              <a:spcBef>
                <a:spcPts val="100"/>
              </a:spcBef>
              <a:tabLst>
                <a:tab pos="3993515" algn="l"/>
              </a:tabLst>
            </a:pPr>
            <a:r>
              <a:rPr lang="ru-RU" sz="2600" b="1" dirty="0" smtClean="0">
                <a:latin typeface="Arial"/>
                <a:cs typeface="Arial"/>
              </a:rPr>
              <a:t>Более</a:t>
            </a:r>
          </a:p>
          <a:p>
            <a:pPr marL="53975">
              <a:spcBef>
                <a:spcPts val="100"/>
              </a:spcBef>
              <a:tabLst>
                <a:tab pos="3993515" algn="l"/>
              </a:tabLst>
            </a:pPr>
            <a:r>
              <a:rPr lang="ru-RU" sz="4000" b="1" spc="1675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435</a:t>
            </a:r>
          </a:p>
          <a:p>
            <a:pPr marL="53975">
              <a:lnSpc>
                <a:spcPct val="150000"/>
              </a:lnSpc>
              <a:spcBef>
                <a:spcPts val="100"/>
              </a:spcBef>
              <a:tabLst>
                <a:tab pos="3993515" algn="l"/>
              </a:tabLst>
            </a:pPr>
            <a:r>
              <a:rPr lang="ru-RU" sz="2600" b="1" dirty="0">
                <a:latin typeface="Arial"/>
                <a:cs typeface="Arial"/>
              </a:rPr>
              <a:t>млн</a:t>
            </a:r>
            <a:r>
              <a:rPr lang="ru-RU" sz="2600" b="1" dirty="0" smtClean="0">
                <a:latin typeface="Arial"/>
                <a:cs typeface="Arial"/>
              </a:rPr>
              <a:t>. рублей</a:t>
            </a:r>
          </a:p>
          <a:p>
            <a:pPr>
              <a:spcBef>
                <a:spcPts val="100"/>
              </a:spcBef>
              <a:tabLst>
                <a:tab pos="3993515" algn="l"/>
              </a:tabLst>
            </a:pPr>
            <a:r>
              <a:rPr lang="ru-RU" sz="1900" spc="-15" dirty="0" smtClean="0">
                <a:latin typeface="Noto Sans"/>
                <a:cs typeface="Noto Sans"/>
              </a:rPr>
              <a:t>перечислено </a:t>
            </a:r>
            <a:r>
              <a:rPr lang="ru-RU" sz="1900" spc="-15" dirty="0">
                <a:latin typeface="Noto Sans"/>
                <a:cs typeface="Noto Sans"/>
              </a:rPr>
              <a:t>на счета  </a:t>
            </a:r>
          </a:p>
          <a:p>
            <a:pPr>
              <a:spcBef>
                <a:spcPts val="100"/>
              </a:spcBef>
              <a:tabLst>
                <a:tab pos="3993515" algn="l"/>
              </a:tabLst>
            </a:pPr>
            <a:r>
              <a:rPr lang="ru-RU" sz="1900" spc="-15" dirty="0">
                <a:latin typeface="Noto Sans"/>
                <a:cs typeface="Noto Sans"/>
              </a:rPr>
              <a:t>участников с начала</a:t>
            </a:r>
          </a:p>
          <a:p>
            <a:pPr>
              <a:spcBef>
                <a:spcPts val="100"/>
              </a:spcBef>
              <a:tabLst>
                <a:tab pos="3993515" algn="l"/>
              </a:tabLst>
            </a:pPr>
            <a:r>
              <a:rPr lang="ru-RU" sz="1900" spc="-15" dirty="0">
                <a:latin typeface="Noto Sans"/>
                <a:cs typeface="Noto Sans"/>
              </a:rPr>
              <a:t>реализации программы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29400" y="1862822"/>
            <a:ext cx="32041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latin typeface="Arial"/>
                <a:cs typeface="Arial"/>
              </a:rPr>
              <a:t>Более</a:t>
            </a:r>
          </a:p>
          <a:p>
            <a:r>
              <a:rPr lang="ru-RU" sz="4000" b="1" spc="2790" dirty="0" smtClean="0">
                <a:solidFill>
                  <a:srgbClr val="33BCDD"/>
                </a:solidFill>
                <a:latin typeface="Arial Black" panose="020B0A04020102020204" pitchFamily="34" charset="0"/>
                <a:cs typeface="Arial"/>
              </a:rPr>
              <a:t>550</a:t>
            </a:r>
            <a:endParaRPr lang="ru-RU" sz="4000" b="1" spc="2790" dirty="0" smtClean="0">
              <a:solidFill>
                <a:srgbClr val="33BCDD"/>
              </a:solidFill>
              <a:latin typeface="Arial Black" panose="020B0A04020102020204" pitchFamily="34" charset="0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3900" b="1" spc="67" baseline="2136" dirty="0" smtClean="0">
                <a:latin typeface="Arial"/>
                <a:cs typeface="Arial"/>
              </a:rPr>
              <a:t>человек</a:t>
            </a:r>
          </a:p>
          <a:p>
            <a:r>
              <a:rPr lang="ru-RU" sz="1900" spc="-15" dirty="0" smtClean="0">
                <a:latin typeface="Noto Sans"/>
                <a:cs typeface="Noto Sans"/>
              </a:rPr>
              <a:t>являются действующими участниками программы</a:t>
            </a:r>
            <a:endParaRPr lang="ru-RU" sz="1900" spc="-15" dirty="0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633761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8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" grpId="0"/>
      <p:bldP spid="32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9077</TotalTime>
  <Words>503</Words>
  <Application>Microsoft Office PowerPoint</Application>
  <PresentationFormat>Широкоэкранный</PresentationFormat>
  <Paragraphs>129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Noto Sans</vt:lpstr>
      <vt:lpstr>Trebuchet MS</vt:lpstr>
      <vt:lpstr>Verdana</vt:lpstr>
      <vt:lpstr>Office Theme</vt:lpstr>
      <vt:lpstr>Презентация PowerPoint</vt:lpstr>
      <vt:lpstr>01</vt:lpstr>
      <vt:lpstr>02 </vt:lpstr>
      <vt:lpstr>Презентация PowerPoint</vt:lpstr>
      <vt:lpstr>04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Презентацья</dc:title>
  <dc:creator>maria geman</dc:creator>
  <cp:lastModifiedBy>Нерсесьян Златислава</cp:lastModifiedBy>
  <cp:revision>211</cp:revision>
  <cp:lastPrinted>2021-07-20T11:17:17Z</cp:lastPrinted>
  <dcterms:created xsi:type="dcterms:W3CDTF">2019-09-05T14:49:38Z</dcterms:created>
  <dcterms:modified xsi:type="dcterms:W3CDTF">2021-07-21T09:02:27Z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2019-09-05T00:00:00Z</vt:filetime>
  </property>
</Properties>
</file>